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38"/>
  </p:notesMasterIdLst>
  <p:handoutMasterIdLst>
    <p:handoutMasterId r:id="rId39"/>
  </p:handoutMasterIdLst>
  <p:sldIdLst>
    <p:sldId id="301" r:id="rId2"/>
    <p:sldId id="257" r:id="rId3"/>
    <p:sldId id="258" r:id="rId4"/>
    <p:sldId id="263" r:id="rId5"/>
    <p:sldId id="309" r:id="rId6"/>
    <p:sldId id="272" r:id="rId7"/>
    <p:sldId id="273" r:id="rId8"/>
    <p:sldId id="264" r:id="rId9"/>
    <p:sldId id="262" r:id="rId10"/>
    <p:sldId id="261" r:id="rId11"/>
    <p:sldId id="266" r:id="rId12"/>
    <p:sldId id="275" r:id="rId13"/>
    <p:sldId id="276" r:id="rId14"/>
    <p:sldId id="277" r:id="rId15"/>
    <p:sldId id="278" r:id="rId16"/>
    <p:sldId id="279" r:id="rId17"/>
    <p:sldId id="285" r:id="rId18"/>
    <p:sldId id="288" r:id="rId19"/>
    <p:sldId id="306" r:id="rId20"/>
    <p:sldId id="307" r:id="rId21"/>
    <p:sldId id="289" r:id="rId22"/>
    <p:sldId id="303" r:id="rId23"/>
    <p:sldId id="280" r:id="rId24"/>
    <p:sldId id="281" r:id="rId25"/>
    <p:sldId id="282" r:id="rId26"/>
    <p:sldId id="308" r:id="rId27"/>
    <p:sldId id="310" r:id="rId28"/>
    <p:sldId id="283" r:id="rId29"/>
    <p:sldId id="284" r:id="rId30"/>
    <p:sldId id="305" r:id="rId31"/>
    <p:sldId id="311" r:id="rId32"/>
    <p:sldId id="304" r:id="rId33"/>
    <p:sldId id="298" r:id="rId34"/>
    <p:sldId id="300" r:id="rId35"/>
    <p:sldId id="299" r:id="rId36"/>
    <p:sldId id="302" r:id="rId37"/>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C4F1"/>
    <a:srgbClr val="B7F3F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1" d="100"/>
          <a:sy n="121" d="100"/>
        </p:scale>
        <p:origin x="-135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1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56AEED85-688C-49C6-8AB0-A9C1F86DEE30}" type="datetime1">
              <a:rPr kumimoji="1" lang="ja-JP" altLang="en-US" smtClean="0"/>
              <a:t>2014/9/6</a:t>
            </a:fld>
            <a:endParaRPr kumimoji="1" lang="ja-JP" altLang="en-US"/>
          </a:p>
        </p:txBody>
      </p:sp>
      <p:sp>
        <p:nvSpPr>
          <p:cNvPr id="4" name="フッター プレースホルダー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CE509DA2-489F-4B21-AF64-6404C91A2976}" type="slidenum">
              <a:rPr kumimoji="1" lang="ja-JP" altLang="en-US" smtClean="0"/>
              <a:t>‹#›</a:t>
            </a:fld>
            <a:endParaRPr kumimoji="1" lang="ja-JP" altLang="en-US"/>
          </a:p>
        </p:txBody>
      </p:sp>
    </p:spTree>
    <p:extLst>
      <p:ext uri="{BB962C8B-B14F-4D97-AF65-F5344CB8AC3E}">
        <p14:creationId xmlns:p14="http://schemas.microsoft.com/office/powerpoint/2010/main" val="13637273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EE23BA8E-374A-40CF-9B8E-6956F506875D}" type="datetime1">
              <a:rPr kumimoji="1" lang="ja-JP" altLang="en-US" smtClean="0"/>
              <a:t>2014/9/6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4C3C7956-503A-4F5E-AD68-AD89B5F8571B}" type="slidenum">
              <a:rPr kumimoji="1" lang="ja-JP" altLang="en-US" smtClean="0"/>
              <a:t>‹#›</a:t>
            </a:fld>
            <a:endParaRPr kumimoji="1" lang="ja-JP" altLang="en-US"/>
          </a:p>
        </p:txBody>
      </p:sp>
    </p:spTree>
    <p:extLst>
      <p:ext uri="{BB962C8B-B14F-4D97-AF65-F5344CB8AC3E}">
        <p14:creationId xmlns:p14="http://schemas.microsoft.com/office/powerpoint/2010/main" val="23605377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C3C7956-503A-4F5E-AD68-AD89B5F8571B}" type="slidenum">
              <a:rPr kumimoji="1" lang="ja-JP" altLang="en-US" smtClean="0"/>
              <a:t>36</a:t>
            </a:fld>
            <a:endParaRPr kumimoji="1" lang="ja-JP" altLang="en-US"/>
          </a:p>
        </p:txBody>
      </p:sp>
    </p:spTree>
    <p:extLst>
      <p:ext uri="{BB962C8B-B14F-4D97-AF65-F5344CB8AC3E}">
        <p14:creationId xmlns:p14="http://schemas.microsoft.com/office/powerpoint/2010/main" val="18947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defRPr sz="1400"/>
            </a:lvl1pPr>
          </a:lstStyle>
          <a:p>
            <a:r>
              <a:rPr lang="en-US" altLang="ja-JP" smtClean="0"/>
              <a:t>9/12/2014</a:t>
            </a:r>
            <a:endParaRPr lang="en-US"/>
          </a:p>
        </p:txBody>
      </p:sp>
      <p:sp>
        <p:nvSpPr>
          <p:cNvPr id="17" name="フッター プレースホルダー 16"/>
          <p:cNvSpPr>
            <a:spLocks noGrp="1"/>
          </p:cNvSpPr>
          <p:nvPr>
            <p:ph type="ftr" sz="quarter" idx="11"/>
          </p:nvPr>
        </p:nvSpPr>
        <p:spPr>
          <a:xfrm>
            <a:off x="2898648" y="6355080"/>
            <a:ext cx="3474720" cy="365760"/>
          </a:xfrm>
        </p:spPr>
        <p:txBody>
          <a:bodyPr/>
          <a:lstStyle/>
          <a:p>
            <a:endParaRPr lang="en-US"/>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B9D2C864-9362-43C7-A136-D9C41D93A96D}" type="slidenum">
              <a:rPr lang="en-US" smtClean="0"/>
              <a:t>‹#›</a:t>
            </a:fld>
            <a:endParaRPr 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B9D2C864-9362-43C7-A136-D9C41D93A96D}" type="slidenum">
              <a:rPr lang="en-US" smtClean="0"/>
              <a:t>‹#›</a:t>
            </a:fld>
            <a:endParaRPr 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B9D2C864-9362-43C7-A136-D9C41D93A96D}" type="slidenum">
              <a:rPr lang="en-US" smtClean="0"/>
              <a:t>‹#›</a:t>
            </a:fld>
            <a:endParaRPr 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lang="en-US" altLang="ja-JP" smtClean="0"/>
              <a:t>9/12/2014</a:t>
            </a:r>
            <a:endParaRPr lang="en-US"/>
          </a:p>
        </p:txBody>
      </p:sp>
      <p:sp>
        <p:nvSpPr>
          <p:cNvPr id="5" name="フッター プレースホルダー 4"/>
          <p:cNvSpPr>
            <a:spLocks noGrp="1"/>
          </p:cNvSpPr>
          <p:nvPr>
            <p:ph type="ftr" sz="quarter" idx="11"/>
          </p:nvPr>
        </p:nvSpPr>
        <p:spPr>
          <a:xfrm>
            <a:off x="2898648" y="6355080"/>
            <a:ext cx="3474720" cy="365760"/>
          </a:xfrm>
        </p:spPr>
        <p:txBody>
          <a:bodyPr/>
          <a:lstStyle/>
          <a:p>
            <a:endParaRPr lang="en-US"/>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B9D2C864-9362-43C7-A136-D9C41D93A96D}" type="slidenum">
              <a:rPr lang="en-US" smtClean="0"/>
              <a:t>‹#›</a:t>
            </a:fld>
            <a:endParaRPr 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B9D2C864-9362-43C7-A136-D9C41D93A96D}" type="slidenum">
              <a:rPr lang="en-US" smtClean="0"/>
              <a:t>‹#›</a:t>
            </a:fld>
            <a:endParaRPr 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r>
              <a:rPr lang="en-US" altLang="ja-JP" smtClean="0"/>
              <a:t>9/12/2014</a:t>
            </a:r>
            <a:endParaRPr lang="en-US"/>
          </a:p>
        </p:txBody>
      </p:sp>
      <p:sp>
        <p:nvSpPr>
          <p:cNvPr id="8" name="フッター プレースホルダー 7"/>
          <p:cNvSpPr>
            <a:spLocks noGrp="1"/>
          </p:cNvSpPr>
          <p:nvPr>
            <p:ph type="ftr" sz="quarter" idx="11"/>
          </p:nvPr>
        </p:nvSpPr>
        <p:spPr/>
        <p:txBody>
          <a:bodyPr/>
          <a:lstStyle/>
          <a:p>
            <a:endParaRPr lang="en-US"/>
          </a:p>
        </p:txBody>
      </p:sp>
      <p:sp>
        <p:nvSpPr>
          <p:cNvPr id="9" name="スライド番号プレースホルダー 8"/>
          <p:cNvSpPr>
            <a:spLocks noGrp="1"/>
          </p:cNvSpPr>
          <p:nvPr>
            <p:ph type="sldNum" sz="quarter" idx="12"/>
          </p:nvPr>
        </p:nvSpPr>
        <p:spPr/>
        <p:txBody>
          <a:bodyPr/>
          <a:lstStyle/>
          <a:p>
            <a:fld id="{B9D2C864-9362-43C7-A136-D9C41D93A96D}" type="slidenum">
              <a:rPr lang="en-US" smtClean="0"/>
              <a:t>‹#›</a:t>
            </a:fld>
            <a:endParaRPr 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r>
              <a:rPr lang="en-US" altLang="ja-JP" smtClean="0"/>
              <a:t>9/12/2014</a:t>
            </a:r>
            <a:endParaRPr lang="en-US"/>
          </a:p>
        </p:txBody>
      </p:sp>
      <p:sp>
        <p:nvSpPr>
          <p:cNvPr id="4" name="フッター プレースホルダー 3"/>
          <p:cNvSpPr>
            <a:spLocks noGrp="1"/>
          </p:cNvSpPr>
          <p:nvPr>
            <p:ph type="ftr" sz="quarter" idx="11"/>
          </p:nvPr>
        </p:nvSpPr>
        <p:spPr/>
        <p:txBody>
          <a:bodyPr/>
          <a:lstStyle/>
          <a:p>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a:t>
            </a:fld>
            <a:endParaRPr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t>9/12/2014</a:t>
            </a:r>
            <a:endParaRPr lang="en-US"/>
          </a:p>
        </p:txBody>
      </p:sp>
      <p:sp>
        <p:nvSpPr>
          <p:cNvPr id="3" name="フッター プレースホルダー 2"/>
          <p:cNvSpPr>
            <a:spLocks noGrp="1"/>
          </p:cNvSpPr>
          <p:nvPr>
            <p:ph type="ftr" sz="quarter" idx="11"/>
          </p:nvPr>
        </p:nvSpPr>
        <p:spPr/>
        <p:txBody>
          <a:bodyPr/>
          <a:lstStyle/>
          <a:p>
            <a:endParaRPr lang="en-US"/>
          </a:p>
        </p:txBody>
      </p:sp>
      <p:sp>
        <p:nvSpPr>
          <p:cNvPr id="4" name="スライド番号プレースホルダー 3"/>
          <p:cNvSpPr>
            <a:spLocks noGrp="1"/>
          </p:cNvSpPr>
          <p:nvPr>
            <p:ph type="sldNum" sz="quarter" idx="12"/>
          </p:nvPr>
        </p:nvSpPr>
        <p:spPr/>
        <p:txBody>
          <a:bodyPr/>
          <a:lstStyle/>
          <a:p>
            <a:fld id="{B9D2C864-9362-43C7-A136-D9C41D93A96D}" type="slidenum">
              <a:rPr lang="en-US" smtClean="0"/>
              <a:t>‹#›</a:t>
            </a:fld>
            <a:endParaRPr 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B9D2C864-9362-43C7-A136-D9C41D93A96D}" type="slidenum">
              <a:rPr lang="en-US" smtClean="0"/>
              <a:t>‹#›</a:t>
            </a:fld>
            <a:endParaRPr 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B9D2C864-9362-43C7-A136-D9C41D93A96D}" type="slidenum">
              <a:rPr lang="en-US" smtClean="0"/>
              <a:t>‹#›</a:t>
            </a:fld>
            <a:endParaRPr 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altLang="ja-JP" smtClean="0"/>
              <a:t>9/12/2014</a:t>
            </a:r>
            <a:endParaRPr lang="en-US"/>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9D2C864-9362-43C7-A136-D9C41D93A96D}" type="slidenum">
              <a:rPr lang="en-US" smtClean="0"/>
              <a:t>‹#›</a:t>
            </a:fld>
            <a:endParaRPr 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80728" y="2070179"/>
            <a:ext cx="8134672" cy="1470025"/>
          </a:xfrm>
        </p:spPr>
        <p:txBody>
          <a:bodyPr/>
          <a:lstStyle/>
          <a:p>
            <a:pPr algn="r"/>
            <a:r>
              <a:rPr kumimoji="1" lang="ja-JP" altLang="en-US" sz="4000" dirty="0" smtClean="0"/>
              <a:t>製品開発による価値共創</a:t>
            </a:r>
            <a:r>
              <a:rPr lang="ja-JP" altLang="en-US" sz="4000" dirty="0"/>
              <a:t>が</a:t>
            </a:r>
            <a:r>
              <a:rPr kumimoji="1" lang="ja-JP" altLang="en-US" sz="4000" dirty="0" smtClean="0"/>
              <a:t>消費者に与える影響（仮）</a:t>
            </a:r>
            <a:endParaRPr kumimoji="1" lang="ja-JP" altLang="en-US" sz="4000" dirty="0"/>
          </a:p>
        </p:txBody>
      </p:sp>
      <p:sp>
        <p:nvSpPr>
          <p:cNvPr id="3" name="サブタイトル 2"/>
          <p:cNvSpPr>
            <a:spLocks noGrp="1"/>
          </p:cNvSpPr>
          <p:nvPr>
            <p:ph type="subTitle" idx="1"/>
          </p:nvPr>
        </p:nvSpPr>
        <p:spPr/>
        <p:txBody>
          <a:bodyPr>
            <a:normAutofit fontScale="70000" lnSpcReduction="20000"/>
          </a:bodyPr>
          <a:lstStyle/>
          <a:p>
            <a:r>
              <a:rPr kumimoji="1" lang="ja-JP" altLang="en-US" dirty="0" smtClean="0"/>
              <a:t>東洋大学</a:t>
            </a:r>
            <a:r>
              <a:rPr kumimoji="1" lang="en-US" altLang="ja-JP" dirty="0" smtClean="0"/>
              <a:t>3</a:t>
            </a:r>
            <a:r>
              <a:rPr kumimoji="1" lang="ja-JP" altLang="en-US" dirty="0" smtClean="0"/>
              <a:t>年　峰尾ゼミナール</a:t>
            </a:r>
            <a:endParaRPr kumimoji="1" lang="en-US" altLang="ja-JP" dirty="0" smtClean="0"/>
          </a:p>
          <a:p>
            <a:r>
              <a:rPr lang="ja-JP" altLang="en-US" dirty="0" smtClean="0"/>
              <a:t>井上・内田・島村・徳岡・前川</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a:t>
            </a:fld>
            <a:endParaRPr kumimoji="1" lang="ja-JP" altLang="en-US"/>
          </a:p>
        </p:txBody>
      </p:sp>
    </p:spTree>
    <p:extLst>
      <p:ext uri="{BB962C8B-B14F-4D97-AF65-F5344CB8AC3E}">
        <p14:creationId xmlns:p14="http://schemas.microsoft.com/office/powerpoint/2010/main" val="1141336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スライド番号プレースホルダー 5"/>
          <p:cNvSpPr>
            <a:spLocks noGrp="1"/>
          </p:cNvSpPr>
          <p:nvPr>
            <p:ph type="sldNum" sz="quarter" idx="12"/>
          </p:nvPr>
        </p:nvSpPr>
        <p:spPr/>
        <p:txBody>
          <a:bodyPr/>
          <a:lstStyle/>
          <a:p>
            <a:fld id="{B9D2C864-9362-43C7-A136-D9C41D93A96D}" type="slidenum">
              <a:rPr lang="en-US" smtClean="0"/>
              <a:t>10</a:t>
            </a:fld>
            <a:endParaRPr lang="en-US"/>
          </a:p>
        </p:txBody>
      </p:sp>
      <p:sp>
        <p:nvSpPr>
          <p:cNvPr id="3" name="コンテンツ プレースホルダー 2"/>
          <p:cNvSpPr>
            <a:spLocks noGrp="1"/>
          </p:cNvSpPr>
          <p:nvPr>
            <p:ph sz="quarter" idx="1"/>
          </p:nvPr>
        </p:nvSpPr>
        <p:spPr/>
        <p:txBody>
          <a:bodyPr>
            <a:normAutofit fontScale="85000" lnSpcReduction="10000"/>
          </a:bodyPr>
          <a:lstStyle/>
          <a:p>
            <a:pPr marL="0" indent="0">
              <a:buNone/>
            </a:pPr>
            <a:r>
              <a:rPr lang="ja-JP" altLang="en-US" sz="3600" dirty="0" smtClean="0"/>
              <a:t>顧客の</a:t>
            </a:r>
            <a:r>
              <a:rPr lang="ja-JP" altLang="en-US" sz="3600" dirty="0"/>
              <a:t>主観的な価値基準は、顧客個人</a:t>
            </a:r>
            <a:r>
              <a:rPr lang="ja-JP" altLang="en-US" sz="3600" dirty="0" smtClean="0"/>
              <a:t>の</a:t>
            </a:r>
            <a:endParaRPr lang="en-US" altLang="ja-JP" sz="3600" dirty="0" smtClean="0"/>
          </a:p>
          <a:p>
            <a:pPr marL="0" indent="0">
              <a:buNone/>
            </a:pPr>
            <a:r>
              <a:rPr lang="ja-JP" altLang="en-US" sz="3600" dirty="0" smtClean="0"/>
              <a:t>過去</a:t>
            </a:r>
            <a:r>
              <a:rPr lang="ja-JP" altLang="en-US" sz="3600" dirty="0"/>
              <a:t>の様々な経験の積み重ねの結果と</a:t>
            </a:r>
            <a:r>
              <a:rPr lang="ja-JP" altLang="en-US" sz="3600" dirty="0" smtClean="0"/>
              <a:t>して</a:t>
            </a:r>
            <a:endParaRPr lang="en-US" altLang="ja-JP" sz="3600" dirty="0" smtClean="0"/>
          </a:p>
          <a:p>
            <a:pPr marL="0" indent="0">
              <a:buNone/>
            </a:pPr>
            <a:r>
              <a:rPr lang="ja-JP" altLang="en-US" sz="3600" dirty="0" smtClean="0"/>
              <a:t>生成</a:t>
            </a:r>
            <a:r>
              <a:rPr lang="ja-JP" altLang="en-US" sz="3600" dirty="0"/>
              <a:t>される。</a:t>
            </a:r>
          </a:p>
          <a:p>
            <a:pPr marL="0" indent="0">
              <a:buNone/>
            </a:pPr>
            <a:endParaRPr kumimoji="1" lang="en-US" altLang="ja-JP" sz="3600" dirty="0" smtClean="0"/>
          </a:p>
          <a:p>
            <a:endParaRPr lang="en-US" altLang="ja-JP" sz="2800" dirty="0"/>
          </a:p>
          <a:p>
            <a:pPr marL="0" indent="0">
              <a:buNone/>
            </a:pPr>
            <a:endParaRPr kumimoji="1" lang="en-US" altLang="ja-JP" sz="2800" dirty="0" smtClean="0"/>
          </a:p>
          <a:p>
            <a:endParaRPr lang="en-US" altLang="ja-JP" sz="2800" dirty="0"/>
          </a:p>
          <a:p>
            <a:pPr marL="0" indent="0" algn="ctr">
              <a:buNone/>
            </a:pPr>
            <a:r>
              <a:rPr kumimoji="1" lang="ja-JP" altLang="en-US" sz="4000" u="sng" dirty="0" smtClean="0"/>
              <a:t>消費者の経験の積み重ね</a:t>
            </a:r>
            <a:r>
              <a:rPr lang="ja-JP" altLang="en-US" sz="4000" dirty="0" smtClean="0"/>
              <a:t>が重要では？！</a:t>
            </a:r>
            <a:endParaRPr lang="en-US" altLang="ja-JP" sz="4000" dirty="0" smtClean="0"/>
          </a:p>
          <a:p>
            <a:pPr marL="0" indent="0" algn="ctr">
              <a:buNone/>
            </a:pPr>
            <a:endParaRPr kumimoji="1" lang="en-US" altLang="ja-JP" sz="4000" dirty="0" smtClean="0"/>
          </a:p>
          <a:p>
            <a:pPr marL="0" indent="0" algn="ctr">
              <a:buNone/>
            </a:pPr>
            <a:r>
              <a:rPr kumimoji="1" lang="ja-JP" altLang="en-US" sz="4000" dirty="0" smtClean="0"/>
              <a:t>⇒</a:t>
            </a:r>
            <a:r>
              <a:rPr kumimoji="1" lang="ja-JP" altLang="en-US" sz="4000" b="1" dirty="0" smtClean="0">
                <a:solidFill>
                  <a:srgbClr val="FF0000"/>
                </a:solidFill>
              </a:rPr>
              <a:t>経験価値マーケティング</a:t>
            </a:r>
            <a:endParaRPr kumimoji="1" lang="ja-JP" altLang="en-US" sz="4000" b="1" dirty="0">
              <a:solidFill>
                <a:srgbClr val="FF0000"/>
              </a:solidFill>
            </a:endParaRPr>
          </a:p>
        </p:txBody>
      </p:sp>
      <p:sp>
        <p:nvSpPr>
          <p:cNvPr id="4" name="下矢印 3"/>
          <p:cNvSpPr/>
          <p:nvPr/>
        </p:nvSpPr>
        <p:spPr>
          <a:xfrm>
            <a:off x="3206630" y="2882154"/>
            <a:ext cx="2032000" cy="144378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482509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11</a:t>
            </a:fld>
            <a:endParaRPr lang="en-US"/>
          </a:p>
        </p:txBody>
      </p:sp>
      <p:sp>
        <p:nvSpPr>
          <p:cNvPr id="3" name="コンテンツ プレースホルダー 2"/>
          <p:cNvSpPr>
            <a:spLocks noGrp="1"/>
          </p:cNvSpPr>
          <p:nvPr>
            <p:ph sz="quarter" idx="1"/>
          </p:nvPr>
        </p:nvSpPr>
        <p:spPr>
          <a:xfrm>
            <a:off x="609600" y="1104900"/>
            <a:ext cx="7639050" cy="4829175"/>
          </a:xfrm>
        </p:spPr>
        <p:txBody>
          <a:bodyPr>
            <a:normAutofit lnSpcReduction="10000"/>
          </a:bodyPr>
          <a:lstStyle/>
          <a:p>
            <a:r>
              <a:rPr kumimoji="1" lang="ja-JP" altLang="en-US" b="1" dirty="0" smtClean="0"/>
              <a:t>経験</a:t>
            </a:r>
            <a:r>
              <a:rPr lang="ja-JP" altLang="en-US" b="1" dirty="0" smtClean="0"/>
              <a:t>価値</a:t>
            </a:r>
            <a:r>
              <a:rPr kumimoji="1" lang="ja-JP" altLang="en-US" dirty="0" smtClean="0"/>
              <a:t>：製品やサービスそのものの持つ物質的・金銭的な価値ではなく、その利用経験を通じて得られる効果や感動、満足感といった心理的・感覚的な価値のこと。</a:t>
            </a:r>
            <a:endParaRPr kumimoji="1" lang="en-US" altLang="ja-JP" dirty="0" smtClean="0"/>
          </a:p>
          <a:p>
            <a:pPr marL="0" indent="0">
              <a:buNone/>
            </a:pPr>
            <a:endParaRPr lang="en-US" altLang="ja-JP" dirty="0"/>
          </a:p>
          <a:p>
            <a:pPr marL="0" indent="0">
              <a:buNone/>
            </a:pPr>
            <a:r>
              <a:rPr lang="ja-JP" altLang="en-US" dirty="0" smtClean="0"/>
              <a:t>経験価値を高める戦略として、</a:t>
            </a:r>
            <a:r>
              <a:rPr lang="ja-JP" altLang="en-US" b="1" dirty="0" smtClean="0">
                <a:solidFill>
                  <a:srgbClr val="FF0000"/>
                </a:solidFill>
              </a:rPr>
              <a:t>価値共創</a:t>
            </a:r>
            <a:r>
              <a:rPr lang="ja-JP" altLang="en-US" dirty="0" smtClean="0"/>
              <a:t>があげられる。</a:t>
            </a:r>
            <a:endParaRPr lang="en-US" altLang="ja-JP" dirty="0"/>
          </a:p>
          <a:p>
            <a:endParaRPr kumimoji="1" lang="en-US" altLang="ja-JP" dirty="0" smtClean="0"/>
          </a:p>
          <a:p>
            <a:endParaRPr kumimoji="1" lang="en-US" altLang="ja-JP" dirty="0" smtClean="0"/>
          </a:p>
          <a:p>
            <a:r>
              <a:rPr kumimoji="1" lang="ja-JP" altLang="en-US" b="1" dirty="0" smtClean="0"/>
              <a:t>価値共</a:t>
            </a:r>
            <a:r>
              <a:rPr kumimoji="1" lang="ja-JP" altLang="en-US" b="1" dirty="0" smtClean="0"/>
              <a:t>創</a:t>
            </a:r>
            <a:r>
              <a:rPr lang="ja-JP" altLang="en-US" dirty="0"/>
              <a:t>：競合品と差別化したり、顧客が開発のプロセスに深く関与する事で、その経験そのものに価値を感じてもらえることも可能になる</a:t>
            </a:r>
            <a:r>
              <a:rPr lang="ja-JP" altLang="en-US" dirty="0" smtClean="0"/>
              <a:t>。</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450464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12</a:t>
            </a:fld>
            <a:endParaRPr kumimoji="1" lang="ja-JP" altLang="en-US"/>
          </a:p>
        </p:txBody>
      </p:sp>
      <p:graphicFrame>
        <p:nvGraphicFramePr>
          <p:cNvPr id="4" name="コンテンツ プレースホルダー 3"/>
          <p:cNvGraphicFramePr>
            <a:graphicFrameLocks noGrp="1"/>
          </p:cNvGraphicFramePr>
          <p:nvPr>
            <p:ph sz="quarter" idx="1"/>
            <p:extLst>
              <p:ext uri="{D42A27DB-BD31-4B8C-83A1-F6EECF244321}">
                <p14:modId xmlns:p14="http://schemas.microsoft.com/office/powerpoint/2010/main" val="1706989632"/>
              </p:ext>
            </p:extLst>
          </p:nvPr>
        </p:nvGraphicFramePr>
        <p:xfrm>
          <a:off x="252911" y="1168470"/>
          <a:ext cx="8453321" cy="5169267"/>
        </p:xfrm>
        <a:graphic>
          <a:graphicData uri="http://schemas.openxmlformats.org/drawingml/2006/table">
            <a:tbl>
              <a:tblPr firstRow="1" bandRow="1">
                <a:tableStyleId>{BC89EF96-8CEA-46FF-86C4-4CE0E7609802}</a:tableStyleId>
              </a:tblPr>
              <a:tblGrid>
                <a:gridCol w="2817774"/>
                <a:gridCol w="2955986"/>
                <a:gridCol w="2679561"/>
              </a:tblGrid>
              <a:tr h="1110549">
                <a:tc>
                  <a:txBody>
                    <a:bodyPr/>
                    <a:lstStyle/>
                    <a:p>
                      <a:endParaRPr kumimoji="1" lang="ja-JP" altLang="en-US" dirty="0"/>
                    </a:p>
                  </a:txBody>
                  <a:tcPr/>
                </a:tc>
                <a:tc>
                  <a:txBody>
                    <a:bodyPr/>
                    <a:lstStyle/>
                    <a:p>
                      <a:r>
                        <a:rPr kumimoji="1" lang="ja-JP" altLang="en-US" sz="2800" dirty="0" smtClean="0"/>
                        <a:t>従来の価値提供</a:t>
                      </a:r>
                      <a:endParaRPr kumimoji="1" lang="ja-JP" altLang="en-US" sz="2800" dirty="0"/>
                    </a:p>
                  </a:txBody>
                  <a:tcPr/>
                </a:tc>
                <a:tc>
                  <a:txBody>
                    <a:bodyPr/>
                    <a:lstStyle/>
                    <a:p>
                      <a:r>
                        <a:rPr kumimoji="1" lang="ja-JP" altLang="en-US" sz="2800" dirty="0" smtClean="0"/>
                        <a:t>新たな価値共創</a:t>
                      </a:r>
                      <a:endParaRPr kumimoji="1" lang="ja-JP" altLang="en-US" sz="2800" dirty="0"/>
                    </a:p>
                  </a:txBody>
                  <a:tcPr/>
                </a:tc>
              </a:tr>
              <a:tr h="1110549">
                <a:tc>
                  <a:txBody>
                    <a:bodyPr/>
                    <a:lstStyle/>
                    <a:p>
                      <a:r>
                        <a:rPr kumimoji="1" lang="ja-JP" altLang="en-US" sz="2800" dirty="0" smtClean="0"/>
                        <a:t>価値創造の主体</a:t>
                      </a:r>
                      <a:endParaRPr kumimoji="1" lang="ja-JP" altLang="en-US" sz="2800" dirty="0"/>
                    </a:p>
                  </a:txBody>
                  <a:tcPr/>
                </a:tc>
                <a:tc>
                  <a:txBody>
                    <a:bodyPr/>
                    <a:lstStyle/>
                    <a:p>
                      <a:pPr algn="l"/>
                      <a:r>
                        <a:rPr kumimoji="1" lang="ja-JP" altLang="en-US" sz="2400" dirty="0" smtClean="0"/>
                        <a:t>　　　企業</a:t>
                      </a:r>
                      <a:endParaRPr kumimoji="1" lang="ja-JP" altLang="en-US" sz="2400" dirty="0"/>
                    </a:p>
                  </a:txBody>
                  <a:tcPr/>
                </a:tc>
                <a:tc>
                  <a:txBody>
                    <a:bodyPr/>
                    <a:lstStyle/>
                    <a:p>
                      <a:r>
                        <a:rPr kumimoji="1" lang="ja-JP" altLang="en-US" sz="2400" dirty="0" smtClean="0"/>
                        <a:t>　企業と消費者</a:t>
                      </a:r>
                      <a:endParaRPr kumimoji="1" lang="ja-JP" altLang="en-US" sz="2400" dirty="0"/>
                    </a:p>
                  </a:txBody>
                  <a:tcPr/>
                </a:tc>
              </a:tr>
              <a:tr h="1110549">
                <a:tc>
                  <a:txBody>
                    <a:bodyPr/>
                    <a:lstStyle/>
                    <a:p>
                      <a:r>
                        <a:rPr kumimoji="1" lang="ja-JP" altLang="en-US" sz="2800" dirty="0" smtClean="0"/>
                        <a:t>価値創造の源泉</a:t>
                      </a:r>
                      <a:endParaRPr kumimoji="1" lang="ja-JP" altLang="en-US" sz="2800" dirty="0"/>
                    </a:p>
                  </a:txBody>
                  <a:tcPr/>
                </a:tc>
                <a:tc>
                  <a:txBody>
                    <a:bodyPr/>
                    <a:lstStyle/>
                    <a:p>
                      <a:pPr algn="l"/>
                      <a:r>
                        <a:rPr kumimoji="1" lang="ja-JP" altLang="en-US" sz="2400" dirty="0" smtClean="0"/>
                        <a:t>　　製品や企業</a:t>
                      </a:r>
                      <a:endParaRPr kumimoji="1" lang="ja-JP" altLang="en-US" sz="2400" dirty="0"/>
                    </a:p>
                  </a:txBody>
                  <a:tcPr/>
                </a:tc>
                <a:tc>
                  <a:txBody>
                    <a:bodyPr/>
                    <a:lstStyle/>
                    <a:p>
                      <a:r>
                        <a:rPr kumimoji="1" lang="ja-JP" altLang="en-US" sz="2400" dirty="0" smtClean="0"/>
                        <a:t>　</a:t>
                      </a:r>
                      <a:r>
                        <a:rPr kumimoji="1" lang="ja-JP" altLang="en-US" sz="2400" baseline="0" dirty="0" smtClean="0"/>
                        <a:t> </a:t>
                      </a:r>
                      <a:r>
                        <a:rPr kumimoji="1" lang="ja-JP" altLang="en-US" sz="2400" dirty="0" smtClean="0"/>
                        <a:t>顧客の経験</a:t>
                      </a:r>
                      <a:endParaRPr kumimoji="1" lang="ja-JP" altLang="en-US" sz="2400" dirty="0"/>
                    </a:p>
                  </a:txBody>
                  <a:tcPr/>
                </a:tc>
              </a:tr>
              <a:tr h="1837620">
                <a:tc>
                  <a:txBody>
                    <a:bodyPr/>
                    <a:lstStyle/>
                    <a:p>
                      <a:r>
                        <a:rPr kumimoji="1" lang="ja-JP" altLang="en-US" sz="2800" dirty="0" smtClean="0"/>
                        <a:t>価値創造の発想</a:t>
                      </a:r>
                      <a:endParaRPr kumimoji="1" lang="ja-JP" altLang="en-US" sz="2800" dirty="0"/>
                    </a:p>
                  </a:txBody>
                  <a:tcPr/>
                </a:tc>
                <a:tc>
                  <a:txBody>
                    <a:bodyPr/>
                    <a:lstStyle/>
                    <a:p>
                      <a:r>
                        <a:rPr kumimoji="1" lang="ja-JP" altLang="en-US" dirty="0" smtClean="0"/>
                        <a:t>・価値を創造するのは企業。</a:t>
                      </a:r>
                      <a:endParaRPr kumimoji="1" lang="en-US" altLang="ja-JP" dirty="0" smtClean="0"/>
                    </a:p>
                    <a:p>
                      <a:endParaRPr kumimoji="1" lang="en-US" altLang="ja-JP" dirty="0" smtClean="0"/>
                    </a:p>
                    <a:p>
                      <a:r>
                        <a:rPr kumimoji="1" lang="ja-JP" altLang="en-US" dirty="0" smtClean="0"/>
                        <a:t>・顧客は、企業が創造した価値を受け取るかどうか。</a:t>
                      </a:r>
                      <a:endParaRPr kumimoji="1" lang="ja-JP" altLang="en-US" dirty="0"/>
                    </a:p>
                  </a:txBody>
                  <a:tcPr/>
                </a:tc>
                <a:tc>
                  <a:txBody>
                    <a:bodyPr/>
                    <a:lstStyle/>
                    <a:p>
                      <a:r>
                        <a:rPr kumimoji="1" lang="ja-JP" altLang="en-US" dirty="0" smtClean="0"/>
                        <a:t>・価値を創造するのは</a:t>
                      </a:r>
                      <a:endParaRPr kumimoji="1" lang="en-US" altLang="ja-JP" dirty="0" smtClean="0"/>
                    </a:p>
                    <a:p>
                      <a:r>
                        <a:rPr kumimoji="1" lang="ja-JP" altLang="en-US" dirty="0" smtClean="0"/>
                        <a:t>　企業と顧客。</a:t>
                      </a:r>
                      <a:endParaRPr kumimoji="1" lang="en-US" altLang="ja-JP" dirty="0" smtClean="0"/>
                    </a:p>
                    <a:p>
                      <a:r>
                        <a:rPr kumimoji="1" lang="ja-JP" altLang="en-US" dirty="0" smtClean="0"/>
                        <a:t>・企業と顧客が価値を</a:t>
                      </a:r>
                      <a:endParaRPr kumimoji="1" lang="en-US" altLang="ja-JP" dirty="0" smtClean="0"/>
                    </a:p>
                    <a:p>
                      <a:r>
                        <a:rPr kumimoji="1" lang="ja-JP" altLang="en-US" baseline="0" dirty="0" smtClean="0"/>
                        <a:t>    </a:t>
                      </a:r>
                      <a:r>
                        <a:rPr kumimoji="1" lang="ja-JP" altLang="en-US" dirty="0" smtClean="0"/>
                        <a:t>創造する。</a:t>
                      </a:r>
                      <a:endParaRPr kumimoji="1" lang="ja-JP" altLang="en-US" dirty="0"/>
                    </a:p>
                  </a:txBody>
                  <a:tcPr/>
                </a:tc>
              </a:tr>
            </a:tbl>
          </a:graphicData>
        </a:graphic>
      </p:graphicFrame>
      <p:sp>
        <p:nvSpPr>
          <p:cNvPr id="6" name="テキスト ボックス 5"/>
          <p:cNvSpPr txBox="1"/>
          <p:nvPr/>
        </p:nvSpPr>
        <p:spPr>
          <a:xfrm>
            <a:off x="2195736" y="6563236"/>
            <a:ext cx="6628738" cy="253916"/>
          </a:xfrm>
          <a:prstGeom prst="rect">
            <a:avLst/>
          </a:prstGeom>
          <a:noFill/>
        </p:spPr>
        <p:txBody>
          <a:bodyPr wrap="none" rtlCol="0">
            <a:spAutoFit/>
          </a:bodyPr>
          <a:lstStyle/>
          <a:p>
            <a:r>
              <a:rPr lang="ja-JP" altLang="en-US" sz="1050" dirty="0"/>
              <a:t>青木幸弘</a:t>
            </a:r>
            <a:r>
              <a:rPr lang="en-US" altLang="ja-JP" sz="1050" dirty="0"/>
              <a:t>[2013]『</a:t>
            </a:r>
            <a:r>
              <a:rPr lang="ja-JP" altLang="en-US" sz="1050" dirty="0"/>
              <a:t>ブランド価値共創」研究の視点と枠組 </a:t>
            </a:r>
            <a:r>
              <a:rPr lang="en-US" altLang="ja-JP" sz="1050" dirty="0"/>
              <a:t>: S-D </a:t>
            </a:r>
            <a:r>
              <a:rPr lang="ja-JP" altLang="en-US" sz="1050" dirty="0"/>
              <a:t>ロジックの観点</a:t>
            </a:r>
            <a:r>
              <a:rPr lang="ja-JP" altLang="en-US" sz="1050" dirty="0" smtClean="0"/>
              <a:t>からみた</a:t>
            </a:r>
            <a:r>
              <a:rPr lang="ja-JP" altLang="en-US" sz="1050" dirty="0"/>
              <a:t>ブランド研究の整理と展望</a:t>
            </a:r>
            <a:r>
              <a:rPr lang="en-US" altLang="ja-JP" sz="1050" dirty="0"/>
              <a:t>』</a:t>
            </a:r>
            <a:endParaRPr kumimoji="1" lang="ja-JP" altLang="en-US" sz="1050" dirty="0"/>
          </a:p>
        </p:txBody>
      </p:sp>
    </p:spTree>
    <p:extLst>
      <p:ext uri="{BB962C8B-B14F-4D97-AF65-F5344CB8AC3E}">
        <p14:creationId xmlns:p14="http://schemas.microsoft.com/office/powerpoint/2010/main" val="39500534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13</a:t>
            </a:fld>
            <a:endParaRPr kumimoji="1" lang="ja-JP" altLang="en-US"/>
          </a:p>
        </p:txBody>
      </p:sp>
      <p:sp>
        <p:nvSpPr>
          <p:cNvPr id="3" name="コンテンツ プレースホルダー 2"/>
          <p:cNvSpPr>
            <a:spLocks noGrp="1"/>
          </p:cNvSpPr>
          <p:nvPr>
            <p:ph sz="quarter" idx="1"/>
          </p:nvPr>
        </p:nvSpPr>
        <p:spPr>
          <a:xfrm>
            <a:off x="323528" y="1099592"/>
            <a:ext cx="8489396" cy="4569371"/>
          </a:xfrm>
        </p:spPr>
        <p:txBody>
          <a:bodyPr>
            <a:normAutofit/>
          </a:bodyPr>
          <a:lstStyle/>
          <a:p>
            <a:r>
              <a:rPr lang="ja-JP" altLang="en-US" sz="2800" b="0" dirty="0" smtClean="0"/>
              <a:t>価値提供から価値共創への変化に伴い、</a:t>
            </a:r>
            <a:endParaRPr lang="en-US" altLang="ja-JP" sz="2800" b="0" dirty="0" smtClean="0"/>
          </a:p>
          <a:p>
            <a:pPr marL="0" indent="0">
              <a:buNone/>
            </a:pPr>
            <a:r>
              <a:rPr lang="ja-JP" altLang="en-US" sz="2800" b="0" dirty="0" smtClean="0"/>
              <a:t>　価値創造の源泉が企業から顧客の経験へと</a:t>
            </a:r>
            <a:r>
              <a:rPr lang="ja-JP" altLang="en-US" sz="2800" b="0" dirty="0" smtClean="0"/>
              <a:t>変化した</a:t>
            </a:r>
            <a:r>
              <a:rPr lang="ja-JP" altLang="en-US" sz="2800" b="0" dirty="0" smtClean="0"/>
              <a:t>。</a:t>
            </a:r>
            <a:endParaRPr lang="en-US" altLang="ja-JP" sz="2800" b="0" dirty="0" smtClean="0"/>
          </a:p>
          <a:p>
            <a:endParaRPr lang="en-US" altLang="ja-JP" sz="2800" b="0" dirty="0" smtClean="0"/>
          </a:p>
          <a:p>
            <a:endParaRPr lang="en-US" altLang="ja-JP" b="0" dirty="0"/>
          </a:p>
          <a:p>
            <a:pPr marL="0" indent="0">
              <a:buNone/>
            </a:pPr>
            <a:endParaRPr lang="en-US" altLang="ja-JP" b="0" dirty="0" smtClean="0"/>
          </a:p>
          <a:p>
            <a:pPr marL="0" indent="0" algn="ctr">
              <a:buNone/>
            </a:pPr>
            <a:endParaRPr lang="en-US" altLang="ja-JP" sz="3200" b="0" dirty="0" smtClean="0"/>
          </a:p>
          <a:p>
            <a:pPr marL="0" indent="0" algn="ctr">
              <a:buNone/>
            </a:pPr>
            <a:r>
              <a:rPr lang="ja-JP" altLang="en-US" sz="3200" b="0" dirty="0" smtClean="0"/>
              <a:t>そこ</a:t>
            </a:r>
            <a:r>
              <a:rPr lang="ja-JP" altLang="en-US" sz="3200" b="0" dirty="0" smtClean="0"/>
              <a:t>で顧客の経験を元に製品を作る</a:t>
            </a:r>
            <a:endParaRPr lang="en-US" altLang="ja-JP" sz="3200" b="0" dirty="0" smtClean="0"/>
          </a:p>
          <a:p>
            <a:pPr marL="0" indent="0" algn="ctr">
              <a:buNone/>
            </a:pPr>
            <a:r>
              <a:rPr lang="ja-JP" altLang="en-US" sz="3200" u="sng" dirty="0" smtClean="0"/>
              <a:t>　</a:t>
            </a:r>
            <a:r>
              <a:rPr lang="ja-JP" altLang="en-US" sz="3200" u="sng" dirty="0" smtClean="0">
                <a:solidFill>
                  <a:srgbClr val="FF0000"/>
                </a:solidFill>
              </a:rPr>
              <a:t>顧客参加型製品開発</a:t>
            </a:r>
            <a:r>
              <a:rPr lang="ja-JP" altLang="en-US" sz="3200" b="0" dirty="0" smtClean="0"/>
              <a:t>に着目する。</a:t>
            </a:r>
            <a:endParaRPr lang="en-US" altLang="ja-JP" sz="3200" b="0" dirty="0" smtClean="0"/>
          </a:p>
        </p:txBody>
      </p:sp>
      <p:sp>
        <p:nvSpPr>
          <p:cNvPr id="6" name="下矢印 5"/>
          <p:cNvSpPr/>
          <p:nvPr/>
        </p:nvSpPr>
        <p:spPr>
          <a:xfrm>
            <a:off x="3143335" y="2825657"/>
            <a:ext cx="2448272" cy="1008112"/>
          </a:xfrm>
          <a:prstGeom prst="downArrow">
            <a:avLst/>
          </a:prstGeom>
          <a:solidFill>
            <a:schemeClr val="accent2">
              <a:lumMod val="25000"/>
              <a:lumOff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rotWithShape="1">
          <a:blip r:embed="rId2" cstate="email">
            <a:extLst>
              <a:ext uri="{28A0092B-C50C-407E-A947-70E740481C1C}">
                <a14:useLocalDpi xmlns:a14="http://schemas.microsoft.com/office/drawing/2010/main" val="0"/>
              </a:ext>
            </a:extLst>
          </a:blip>
          <a:srcRect l="20575" t="22282" r="20485" b="15543"/>
          <a:stretch/>
        </p:blipFill>
        <p:spPr>
          <a:xfrm>
            <a:off x="7583214" y="4767436"/>
            <a:ext cx="1466193" cy="1546655"/>
          </a:xfrm>
          <a:prstGeom prst="rect">
            <a:avLst/>
          </a:prstGeom>
        </p:spPr>
      </p:pic>
    </p:spTree>
    <p:extLst>
      <p:ext uri="{BB962C8B-B14F-4D97-AF65-F5344CB8AC3E}">
        <p14:creationId xmlns:p14="http://schemas.microsoft.com/office/powerpoint/2010/main" val="31873457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14</a:t>
            </a:fld>
            <a:endParaRPr kumimoji="1" lang="ja-JP" altLang="en-US"/>
          </a:p>
        </p:txBody>
      </p:sp>
      <p:sp>
        <p:nvSpPr>
          <p:cNvPr id="3" name="コンテンツ プレースホルダー 2"/>
          <p:cNvSpPr>
            <a:spLocks noGrp="1"/>
          </p:cNvSpPr>
          <p:nvPr>
            <p:ph sz="quarter" idx="1"/>
          </p:nvPr>
        </p:nvSpPr>
        <p:spPr>
          <a:xfrm>
            <a:off x="284003" y="1316762"/>
            <a:ext cx="7620000" cy="4383025"/>
          </a:xfrm>
        </p:spPr>
        <p:txBody>
          <a:bodyPr/>
          <a:lstStyle/>
          <a:p>
            <a:r>
              <a:rPr kumimoji="1" lang="ja-JP" altLang="en-US" sz="2800" dirty="0" smtClean="0"/>
              <a:t>顧客参加型製品開発のプロセス</a:t>
            </a:r>
            <a:endParaRPr kumimoji="1" lang="en-US" altLang="ja-JP" sz="2800" dirty="0" smtClean="0"/>
          </a:p>
          <a:p>
            <a:endParaRPr lang="en-US" altLang="ja-JP" dirty="0"/>
          </a:p>
          <a:p>
            <a:endParaRPr kumimoji="1" lang="ja-JP" altLang="en-US" dirty="0"/>
          </a:p>
        </p:txBody>
      </p:sp>
      <p:grpSp>
        <p:nvGrpSpPr>
          <p:cNvPr id="25" name="グループ化 24"/>
          <p:cNvGrpSpPr/>
          <p:nvPr/>
        </p:nvGrpSpPr>
        <p:grpSpPr>
          <a:xfrm>
            <a:off x="749315" y="1747547"/>
            <a:ext cx="7417370" cy="3620910"/>
            <a:chOff x="1125482" y="2281469"/>
            <a:chExt cx="7417370" cy="3620910"/>
          </a:xfrm>
        </p:grpSpPr>
        <p:sp>
          <p:nvSpPr>
            <p:cNvPr id="6" name="正方形/長方形 5"/>
            <p:cNvSpPr/>
            <p:nvPr/>
          </p:nvSpPr>
          <p:spPr>
            <a:xfrm>
              <a:off x="1187624" y="3068960"/>
              <a:ext cx="2088232"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p:cNvCxnSpPr/>
            <p:nvPr/>
          </p:nvCxnSpPr>
          <p:spPr>
            <a:xfrm>
              <a:off x="3995936" y="3092124"/>
              <a:ext cx="24482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H="1">
              <a:off x="3995937" y="3573016"/>
              <a:ext cx="24482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H="1">
              <a:off x="4040002" y="5043042"/>
              <a:ext cx="23429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9" name="Picture 5" descr="クリックすると新しいウィンドウで開きます"/>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516216" y="2281469"/>
              <a:ext cx="2026636" cy="16213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Program Files\Microsoft Office\MEDIA\CAGCAT10\j0233018.wm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25482" y="2949993"/>
              <a:ext cx="2222382" cy="2184407"/>
            </a:xfrm>
            <a:prstGeom prst="rect">
              <a:avLst/>
            </a:prstGeom>
            <a:noFill/>
            <a:extLst>
              <a:ext uri="{909E8E84-426E-40DD-AFC4-6F175D3DCCD1}">
                <a14:hiddenFill xmlns:a14="http://schemas.microsoft.com/office/drawing/2010/main">
                  <a:solidFill>
                    <a:srgbClr val="FFFFFF"/>
                  </a:solidFill>
                </a14:hiddenFill>
              </a:ext>
            </a:extLst>
          </p:spPr>
        </p:pic>
        <p:sp>
          <p:nvSpPr>
            <p:cNvPr id="19" name="テキスト ボックス 18"/>
            <p:cNvSpPr txBox="1"/>
            <p:nvPr/>
          </p:nvSpPr>
          <p:spPr>
            <a:xfrm>
              <a:off x="1729038" y="5317604"/>
              <a:ext cx="1005403" cy="584775"/>
            </a:xfrm>
            <a:prstGeom prst="rect">
              <a:avLst/>
            </a:prstGeom>
            <a:noFill/>
          </p:spPr>
          <p:txBody>
            <a:bodyPr wrap="none" rtlCol="0">
              <a:spAutoFit/>
            </a:bodyPr>
            <a:lstStyle/>
            <a:p>
              <a:r>
                <a:rPr kumimoji="1" lang="ja-JP" altLang="en-US" sz="3200" dirty="0" smtClean="0"/>
                <a:t>企業</a:t>
              </a:r>
              <a:endParaRPr kumimoji="1" lang="ja-JP" altLang="en-US" sz="3200" dirty="0"/>
            </a:p>
          </p:txBody>
        </p:sp>
        <p:sp>
          <p:nvSpPr>
            <p:cNvPr id="20" name="テキスト ボックス 19"/>
            <p:cNvSpPr txBox="1"/>
            <p:nvPr/>
          </p:nvSpPr>
          <p:spPr>
            <a:xfrm>
              <a:off x="4896906" y="2713502"/>
              <a:ext cx="646331" cy="369332"/>
            </a:xfrm>
            <a:prstGeom prst="rect">
              <a:avLst/>
            </a:prstGeom>
            <a:noFill/>
          </p:spPr>
          <p:txBody>
            <a:bodyPr wrap="none" rtlCol="0">
              <a:spAutoFit/>
            </a:bodyPr>
            <a:lstStyle/>
            <a:p>
              <a:r>
                <a:rPr kumimoji="1" lang="ja-JP" altLang="en-US" dirty="0" smtClean="0"/>
                <a:t>販売</a:t>
              </a:r>
              <a:endParaRPr kumimoji="1" lang="ja-JP" altLang="en-US" dirty="0"/>
            </a:p>
          </p:txBody>
        </p:sp>
        <p:sp>
          <p:nvSpPr>
            <p:cNvPr id="21" name="テキスト ボックス 20"/>
            <p:cNvSpPr txBox="1"/>
            <p:nvPr/>
          </p:nvSpPr>
          <p:spPr>
            <a:xfrm>
              <a:off x="4666073" y="3672865"/>
              <a:ext cx="1107996" cy="369332"/>
            </a:xfrm>
            <a:prstGeom prst="rect">
              <a:avLst/>
            </a:prstGeom>
            <a:noFill/>
          </p:spPr>
          <p:txBody>
            <a:bodyPr wrap="none" rtlCol="0">
              <a:spAutoFit/>
            </a:bodyPr>
            <a:lstStyle/>
            <a:p>
              <a:r>
                <a:rPr kumimoji="1" lang="ja-JP" altLang="en-US" dirty="0" smtClean="0"/>
                <a:t>意見投稿</a:t>
              </a:r>
              <a:endParaRPr kumimoji="1" lang="ja-JP" altLang="en-US" dirty="0"/>
            </a:p>
          </p:txBody>
        </p:sp>
        <p:sp>
          <p:nvSpPr>
            <p:cNvPr id="22" name="テキスト ボックス 21"/>
            <p:cNvSpPr txBox="1"/>
            <p:nvPr/>
          </p:nvSpPr>
          <p:spPr>
            <a:xfrm>
              <a:off x="4470170" y="5160435"/>
              <a:ext cx="1338828" cy="369332"/>
            </a:xfrm>
            <a:prstGeom prst="rect">
              <a:avLst/>
            </a:prstGeom>
            <a:noFill/>
          </p:spPr>
          <p:txBody>
            <a:bodyPr wrap="none" rtlCol="0">
              <a:spAutoFit/>
            </a:bodyPr>
            <a:lstStyle/>
            <a:p>
              <a:r>
                <a:rPr kumimoji="1" lang="ja-JP" altLang="en-US" dirty="0" smtClean="0"/>
                <a:t>応援（投票）</a:t>
              </a:r>
              <a:endParaRPr kumimoji="1" lang="ja-JP" altLang="en-US" dirty="0"/>
            </a:p>
          </p:txBody>
        </p:sp>
        <p:pic>
          <p:nvPicPr>
            <p:cNvPr id="1034" name="Picture 10" descr="クリックすると新しいウィンドウで開きます"/>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40833"/>
            <a:stretch/>
          </p:blipFill>
          <p:spPr bwMode="auto">
            <a:xfrm>
              <a:off x="6593296" y="4365104"/>
              <a:ext cx="1882620" cy="1164663"/>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テキスト ボックス 25"/>
          <p:cNvSpPr txBox="1"/>
          <p:nvPr/>
        </p:nvSpPr>
        <p:spPr>
          <a:xfrm>
            <a:off x="6290602" y="6182362"/>
            <a:ext cx="2307042" cy="253916"/>
          </a:xfrm>
          <a:prstGeom prst="rect">
            <a:avLst/>
          </a:prstGeom>
          <a:noFill/>
        </p:spPr>
        <p:txBody>
          <a:bodyPr wrap="none" rtlCol="0">
            <a:spAutoFit/>
          </a:bodyPr>
          <a:lstStyle/>
          <a:p>
            <a:r>
              <a:rPr lang="ja-JP" altLang="en-US" sz="1050" dirty="0" smtClean="0"/>
              <a:t>顧客のアイディアを活かした商品開発</a:t>
            </a:r>
            <a:endParaRPr kumimoji="1" lang="ja-JP" altLang="en-US" sz="1050" dirty="0"/>
          </a:p>
        </p:txBody>
      </p:sp>
      <p:cxnSp>
        <p:nvCxnSpPr>
          <p:cNvPr id="10" name="直線矢印コネクタ 9"/>
          <p:cNvCxnSpPr/>
          <p:nvPr/>
        </p:nvCxnSpPr>
        <p:spPr>
          <a:xfrm>
            <a:off x="3663836" y="4149080"/>
            <a:ext cx="236013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512155" y="3779748"/>
            <a:ext cx="646331" cy="369332"/>
          </a:xfrm>
          <a:prstGeom prst="rect">
            <a:avLst/>
          </a:prstGeom>
          <a:noFill/>
        </p:spPr>
        <p:txBody>
          <a:bodyPr wrap="none" rtlCol="0">
            <a:spAutoFit/>
          </a:bodyPr>
          <a:lstStyle/>
          <a:p>
            <a:r>
              <a:rPr kumimoji="1" lang="ja-JP" altLang="en-US" dirty="0" smtClean="0"/>
              <a:t>販売</a:t>
            </a:r>
            <a:endParaRPr kumimoji="1" lang="ja-JP" altLang="en-US" dirty="0"/>
          </a:p>
        </p:txBody>
      </p:sp>
    </p:spTree>
    <p:extLst>
      <p:ext uri="{BB962C8B-B14F-4D97-AF65-F5344CB8AC3E}">
        <p14:creationId xmlns:p14="http://schemas.microsoft.com/office/powerpoint/2010/main" val="2798175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15</a:t>
            </a:fld>
            <a:endParaRPr kumimoji="1" lang="ja-JP" altLang="en-US"/>
          </a:p>
        </p:txBody>
      </p:sp>
      <p:sp>
        <p:nvSpPr>
          <p:cNvPr id="3" name="コンテンツ プレースホルダー 2"/>
          <p:cNvSpPr>
            <a:spLocks noGrp="1"/>
          </p:cNvSpPr>
          <p:nvPr>
            <p:ph sz="quarter" idx="1"/>
          </p:nvPr>
        </p:nvSpPr>
        <p:spPr>
          <a:xfrm>
            <a:off x="123825" y="543910"/>
            <a:ext cx="8880620" cy="5784035"/>
          </a:xfrm>
        </p:spPr>
        <p:txBody>
          <a:bodyPr>
            <a:normAutofit/>
          </a:bodyPr>
          <a:lstStyle/>
          <a:p>
            <a:pPr marL="0" indent="0">
              <a:buNone/>
            </a:pPr>
            <a:r>
              <a:rPr lang="ja-JP" altLang="en-US" sz="3200" b="0" dirty="0" smtClean="0"/>
              <a:t>～</a:t>
            </a:r>
            <a:r>
              <a:rPr kumimoji="1" lang="ja-JP" altLang="en-US" sz="3200" b="0" dirty="0" smtClean="0"/>
              <a:t>企業が消費者と価値を創ることのメリット～</a:t>
            </a:r>
            <a:endParaRPr kumimoji="1" lang="en-US" altLang="ja-JP" sz="3200" b="0" dirty="0" smtClean="0"/>
          </a:p>
          <a:p>
            <a:pPr marL="0" indent="0">
              <a:buNone/>
            </a:pPr>
            <a:endParaRPr lang="en-US" altLang="ja-JP" sz="2400" b="0" dirty="0" smtClean="0"/>
          </a:p>
          <a:p>
            <a:pPr marL="0" indent="0">
              <a:buNone/>
            </a:pPr>
            <a:r>
              <a:rPr lang="ja-JP" altLang="en-US" sz="2400" b="0" dirty="0" smtClean="0"/>
              <a:t>①</a:t>
            </a:r>
            <a:r>
              <a:rPr kumimoji="1" lang="ja-JP" altLang="en-US" sz="2400" b="0" dirty="0" smtClean="0"/>
              <a:t>消費者ニーズにより適合したアイデアを発見することが</a:t>
            </a:r>
            <a:endParaRPr kumimoji="1" lang="en-US" altLang="ja-JP" sz="2400" b="0" dirty="0" smtClean="0"/>
          </a:p>
          <a:p>
            <a:pPr marL="0" indent="0">
              <a:buNone/>
            </a:pPr>
            <a:r>
              <a:rPr kumimoji="1" lang="ja-JP" altLang="en-US" sz="2400" b="0" dirty="0" smtClean="0"/>
              <a:t>　できる。</a:t>
            </a:r>
            <a:endParaRPr kumimoji="1" lang="en-US" altLang="ja-JP" sz="2400" b="0" dirty="0" smtClean="0"/>
          </a:p>
          <a:p>
            <a:pPr marL="0" indent="0">
              <a:buNone/>
            </a:pPr>
            <a:r>
              <a:rPr lang="ja-JP" altLang="en-US" sz="2400" b="0" dirty="0" smtClean="0"/>
              <a:t>　→</a:t>
            </a:r>
            <a:r>
              <a:rPr kumimoji="1" lang="ja-JP" altLang="en-US" sz="2400" b="0" dirty="0" smtClean="0"/>
              <a:t>アイデアの獲得</a:t>
            </a:r>
            <a:endParaRPr lang="en-US" altLang="ja-JP" sz="2400" b="0" dirty="0" smtClean="0"/>
          </a:p>
          <a:p>
            <a:pPr marL="0" indent="0">
              <a:buNone/>
            </a:pPr>
            <a:endParaRPr lang="en-US" altLang="ja-JP" sz="2400" b="0" dirty="0" smtClean="0"/>
          </a:p>
          <a:p>
            <a:pPr marL="0" indent="0">
              <a:buNone/>
            </a:pPr>
            <a:r>
              <a:rPr lang="ja-JP" altLang="en-US" sz="2400" b="0" dirty="0" smtClean="0"/>
              <a:t>②</a:t>
            </a:r>
            <a:r>
              <a:rPr lang="ja-JP" altLang="en-US" sz="2400" b="0" dirty="0" smtClean="0"/>
              <a:t>開発プロセスに消費者が関わり、思い入れを持つことに</a:t>
            </a:r>
            <a:endParaRPr lang="en-US" altLang="ja-JP" sz="2400" b="0" dirty="0" smtClean="0"/>
          </a:p>
          <a:p>
            <a:pPr marL="0" indent="0">
              <a:buNone/>
            </a:pPr>
            <a:r>
              <a:rPr lang="ja-JP" altLang="en-US" sz="2400" b="0" dirty="0" smtClean="0"/>
              <a:t>よって 顧客ロイヤルティの向上が期待できる。</a:t>
            </a:r>
            <a:endParaRPr lang="en-US" altLang="ja-JP" sz="2400" b="0" dirty="0" smtClean="0"/>
          </a:p>
          <a:p>
            <a:pPr marL="0" indent="0">
              <a:buNone/>
            </a:pPr>
            <a:endParaRPr lang="en-US" altLang="ja-JP" sz="2400" b="0" dirty="0" smtClean="0"/>
          </a:p>
          <a:p>
            <a:pPr marL="0" indent="0">
              <a:buNone/>
            </a:pPr>
            <a:r>
              <a:rPr lang="ja-JP" altLang="en-US" sz="2400" b="0" dirty="0" smtClean="0"/>
              <a:t>③</a:t>
            </a:r>
            <a:r>
              <a:rPr lang="ja-JP" altLang="en-US" sz="2400" b="0" dirty="0" smtClean="0"/>
              <a:t>顧客が積極的な役割を担うことで企業の成長が促進され</a:t>
            </a:r>
            <a:endParaRPr lang="en-US" altLang="ja-JP" sz="2400" b="0" dirty="0"/>
          </a:p>
          <a:p>
            <a:pPr marL="0" indent="0">
              <a:buNone/>
            </a:pPr>
            <a:r>
              <a:rPr lang="ja-JP" altLang="en-US" dirty="0"/>
              <a:t>　</a:t>
            </a:r>
            <a:r>
              <a:rPr lang="ja-JP" altLang="en-US" sz="2400" b="0" dirty="0" smtClean="0"/>
              <a:t> 利益も向上する可能性がある。</a:t>
            </a:r>
            <a:endParaRPr lang="en-US" altLang="ja-JP" sz="2400" b="0" dirty="0"/>
          </a:p>
          <a:p>
            <a:pPr marL="0" indent="0">
              <a:buNone/>
            </a:pPr>
            <a:endParaRPr lang="en-US" altLang="ja-JP" dirty="0" smtClean="0"/>
          </a:p>
          <a:p>
            <a:endParaRPr kumimoji="1" lang="en-US" altLang="ja-JP" dirty="0" smtClean="0"/>
          </a:p>
          <a:p>
            <a:pPr marL="0" indent="0">
              <a:buNone/>
            </a:pPr>
            <a:endParaRPr lang="en-US" altLang="ja-JP" dirty="0"/>
          </a:p>
          <a:p>
            <a:pPr marL="0" indent="0">
              <a:buNone/>
            </a:pPr>
            <a:endParaRPr kumimoji="1" lang="ja-JP" altLang="en-US" dirty="0"/>
          </a:p>
        </p:txBody>
      </p:sp>
    </p:spTree>
    <p:extLst>
      <p:ext uri="{BB962C8B-B14F-4D97-AF65-F5344CB8AC3E}">
        <p14:creationId xmlns:p14="http://schemas.microsoft.com/office/powerpoint/2010/main" val="3828102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16</a:t>
            </a:fld>
            <a:endParaRPr kumimoji="1" lang="ja-JP" altLang="en-US"/>
          </a:p>
        </p:txBody>
      </p:sp>
      <p:sp>
        <p:nvSpPr>
          <p:cNvPr id="3" name="コンテンツ プレースホルダー 2"/>
          <p:cNvSpPr>
            <a:spLocks noGrp="1"/>
          </p:cNvSpPr>
          <p:nvPr>
            <p:ph sz="quarter" idx="1"/>
          </p:nvPr>
        </p:nvSpPr>
        <p:spPr>
          <a:xfrm>
            <a:off x="333376" y="1123949"/>
            <a:ext cx="8428038" cy="5057775"/>
          </a:xfrm>
        </p:spPr>
        <p:txBody>
          <a:bodyPr>
            <a:normAutofit/>
          </a:bodyPr>
          <a:lstStyle/>
          <a:p>
            <a:pPr marL="0" indent="0">
              <a:buNone/>
            </a:pPr>
            <a:r>
              <a:rPr lang="ja-JP" altLang="en-US" b="0" dirty="0"/>
              <a:t>④</a:t>
            </a:r>
            <a:r>
              <a:rPr lang="ja-JP" altLang="en-US" b="0" dirty="0" smtClean="0"/>
              <a:t>成功の可能性</a:t>
            </a:r>
            <a:r>
              <a:rPr lang="ja-JP" altLang="en-US" b="0" dirty="0"/>
              <a:t>と素早い</a:t>
            </a:r>
            <a:r>
              <a:rPr lang="ja-JP" altLang="en-US" b="0" dirty="0" smtClean="0"/>
              <a:t>普及</a:t>
            </a:r>
            <a:endParaRPr lang="en-US" altLang="ja-JP" b="0" dirty="0" smtClean="0"/>
          </a:p>
          <a:p>
            <a:pPr marL="0" indent="0">
              <a:buNone/>
            </a:pPr>
            <a:r>
              <a:rPr lang="ja-JP" altLang="en-US" b="0" dirty="0" smtClean="0"/>
              <a:t>　→製品</a:t>
            </a:r>
            <a:r>
              <a:rPr lang="ja-JP" altLang="en-US" b="0" dirty="0"/>
              <a:t>・サービスの顧客ニーズとのマッチと高い</a:t>
            </a:r>
            <a:r>
              <a:rPr lang="ja-JP" altLang="en-US" b="0" dirty="0" smtClean="0"/>
              <a:t>クチコミ</a:t>
            </a:r>
            <a:endParaRPr lang="en-US" altLang="ja-JP" b="0" dirty="0" smtClean="0"/>
          </a:p>
          <a:p>
            <a:pPr marL="0" indent="0">
              <a:buNone/>
            </a:pPr>
            <a:endParaRPr lang="en-US" altLang="ja-JP" b="0" dirty="0" smtClean="0"/>
          </a:p>
          <a:p>
            <a:pPr marL="0" indent="0">
              <a:buNone/>
            </a:pPr>
            <a:r>
              <a:rPr lang="ja-JP" altLang="en-US" b="0" dirty="0" smtClean="0"/>
              <a:t>⑤</a:t>
            </a:r>
            <a:r>
              <a:rPr lang="ja-JP" altLang="en-US" b="0" dirty="0" smtClean="0"/>
              <a:t>マーケティング</a:t>
            </a:r>
            <a:r>
              <a:rPr lang="ja-JP" altLang="en-US" b="0" dirty="0"/>
              <a:t>費用の</a:t>
            </a:r>
            <a:r>
              <a:rPr lang="ja-JP" altLang="en-US" b="0" dirty="0" smtClean="0"/>
              <a:t>節約</a:t>
            </a:r>
            <a:endParaRPr lang="en-US" altLang="ja-JP" b="0" dirty="0" smtClean="0"/>
          </a:p>
          <a:p>
            <a:pPr marL="0" indent="0">
              <a:buNone/>
            </a:pPr>
            <a:r>
              <a:rPr lang="ja-JP" altLang="en-US" dirty="0"/>
              <a:t>　</a:t>
            </a:r>
            <a:r>
              <a:rPr lang="ja-JP" altLang="en-US" b="0" dirty="0" smtClean="0"/>
              <a:t>（顧客</a:t>
            </a:r>
            <a:r>
              <a:rPr lang="ja-JP" altLang="en-US" b="0" dirty="0"/>
              <a:t>の熱中とクチコミ効果）</a:t>
            </a:r>
          </a:p>
          <a:p>
            <a:pPr marL="0" indent="0">
              <a:buNone/>
            </a:pPr>
            <a:endParaRPr lang="en-US" altLang="ja-JP" b="0" dirty="0" smtClean="0"/>
          </a:p>
          <a:p>
            <a:pPr marL="0" indent="0">
              <a:buNone/>
            </a:pPr>
            <a:r>
              <a:rPr lang="ja-JP" altLang="en-US" b="0" dirty="0" smtClean="0"/>
              <a:t>⑥</a:t>
            </a:r>
            <a:r>
              <a:rPr lang="ja-JP" altLang="en-US" b="0" dirty="0" smtClean="0"/>
              <a:t>新製品</a:t>
            </a:r>
            <a:r>
              <a:rPr lang="ja-JP" altLang="en-US" b="0" dirty="0"/>
              <a:t>の潜在的問題の早期</a:t>
            </a:r>
            <a:r>
              <a:rPr lang="ja-JP" altLang="en-US" b="0" dirty="0" smtClean="0"/>
              <a:t>発見</a:t>
            </a:r>
            <a:r>
              <a:rPr kumimoji="1" lang="ja-JP" altLang="en-US" sz="1400" b="0" dirty="0" smtClean="0"/>
              <a:t>　　　　　　　　　</a:t>
            </a:r>
            <a:endParaRPr kumimoji="1" lang="en-US" altLang="ja-JP" sz="1400" b="0" dirty="0" smtClean="0"/>
          </a:p>
          <a:p>
            <a:endParaRPr lang="en-US" altLang="ja-JP" sz="1400" b="0" dirty="0"/>
          </a:p>
          <a:p>
            <a:endParaRPr kumimoji="1" lang="en-US" altLang="ja-JP" sz="1400" b="0" dirty="0" smtClean="0"/>
          </a:p>
          <a:p>
            <a:pPr marL="0" indent="0">
              <a:buNone/>
            </a:pPr>
            <a:endParaRPr kumimoji="1" lang="en-US" altLang="ja-JP" sz="1400" b="0" dirty="0" smtClean="0"/>
          </a:p>
          <a:p>
            <a:pPr marL="0" indent="0">
              <a:buNone/>
            </a:pPr>
            <a:endParaRPr lang="en-US" altLang="ja-JP" sz="1400" dirty="0"/>
          </a:p>
          <a:p>
            <a:pPr marL="0" indent="0">
              <a:buNone/>
            </a:pPr>
            <a:r>
              <a:rPr lang="en-US" altLang="ja-JP" sz="1400" dirty="0"/>
              <a:t> </a:t>
            </a:r>
            <a:r>
              <a:rPr lang="en-US" altLang="ja-JP" sz="1400" dirty="0" smtClean="0"/>
              <a:t>                                     </a:t>
            </a:r>
            <a:r>
              <a:rPr kumimoji="1" lang="ja-JP" altLang="en-US" sz="1400" b="0" dirty="0" smtClean="0"/>
              <a:t>先進</a:t>
            </a:r>
            <a:r>
              <a:rPr kumimoji="1" lang="ja-JP" altLang="en-US" sz="1400" b="0" dirty="0" smtClean="0"/>
              <a:t>企業に学ぶ価値</a:t>
            </a:r>
            <a:r>
              <a:rPr kumimoji="1" lang="en-US" altLang="ja-JP" sz="1400" b="0" dirty="0" smtClean="0"/>
              <a:t>『</a:t>
            </a:r>
            <a:r>
              <a:rPr kumimoji="1" lang="ja-JP" altLang="en-US" sz="1400" b="0" dirty="0" smtClean="0"/>
              <a:t>共創</a:t>
            </a:r>
            <a:r>
              <a:rPr kumimoji="1" lang="en-US" altLang="ja-JP" sz="1400" b="0" dirty="0" smtClean="0"/>
              <a:t>』</a:t>
            </a:r>
            <a:r>
              <a:rPr kumimoji="1" lang="ja-JP" altLang="en-US" sz="1400" b="0" dirty="0" smtClean="0"/>
              <a:t>マーケティング</a:t>
            </a:r>
            <a:r>
              <a:rPr kumimoji="1" lang="en-US" altLang="ja-JP" sz="1400" b="0" dirty="0" smtClean="0"/>
              <a:t>-</a:t>
            </a:r>
            <a:r>
              <a:rPr kumimoji="1" lang="ja-JP" altLang="en-US" sz="1400" b="0" dirty="0" smtClean="0"/>
              <a:t>コンサルティング</a:t>
            </a:r>
            <a:r>
              <a:rPr lang="ja-JP" altLang="en-US" sz="1400" b="0" dirty="0" smtClean="0"/>
              <a:t>事例から見えたポイント</a:t>
            </a:r>
            <a:r>
              <a:rPr kumimoji="1" lang="en-US" altLang="ja-JP" sz="1400" b="0" dirty="0" smtClean="0"/>
              <a:t>-</a:t>
            </a:r>
            <a:endParaRPr kumimoji="1" lang="ja-JP" altLang="en-US" sz="1400" b="0" dirty="0"/>
          </a:p>
        </p:txBody>
      </p:sp>
    </p:spTree>
    <p:extLst>
      <p:ext uri="{BB962C8B-B14F-4D97-AF65-F5344CB8AC3E}">
        <p14:creationId xmlns:p14="http://schemas.microsoft.com/office/powerpoint/2010/main" val="1204014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54268" y="-283778"/>
            <a:ext cx="8008883" cy="1434662"/>
          </a:xfrm>
        </p:spPr>
        <p:txBody>
          <a:bodyPr>
            <a:normAutofit/>
          </a:bodyPr>
          <a:lstStyle/>
          <a:p>
            <a:r>
              <a:rPr kumimoji="1" lang="ja-JP" altLang="en-US" dirty="0" smtClean="0"/>
              <a:t>企業が製品開発</a:t>
            </a:r>
            <a:r>
              <a:rPr kumimoji="1" lang="ja-JP" altLang="en-US" dirty="0" smtClean="0"/>
              <a:t>に消費者</a:t>
            </a:r>
            <a:r>
              <a:rPr kumimoji="1" lang="ja-JP" altLang="en-US" dirty="0" smtClean="0"/>
              <a:t>を参加させる意図</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17</a:t>
            </a:fld>
            <a:endParaRPr kumimoji="1" lang="ja-JP" altLang="en-US"/>
          </a:p>
        </p:txBody>
      </p:sp>
      <p:sp>
        <p:nvSpPr>
          <p:cNvPr id="3" name="コンテンツ プレースホルダー 2"/>
          <p:cNvSpPr>
            <a:spLocks noGrp="1"/>
          </p:cNvSpPr>
          <p:nvPr>
            <p:ph sz="quarter" idx="1"/>
          </p:nvPr>
        </p:nvSpPr>
        <p:spPr/>
        <p:txBody>
          <a:bodyPr>
            <a:normAutofit/>
          </a:bodyPr>
          <a:lstStyle/>
          <a:p>
            <a:pPr marL="0" indent="0">
              <a:buNone/>
            </a:pPr>
            <a:r>
              <a:rPr kumimoji="1" lang="ja-JP" altLang="en-US" sz="4000" b="0" dirty="0" smtClean="0"/>
              <a:t>①生産性の向上</a:t>
            </a:r>
            <a:endParaRPr kumimoji="1" lang="en-US" altLang="ja-JP" sz="4000" b="0" dirty="0" smtClean="0"/>
          </a:p>
          <a:p>
            <a:pPr marL="0" indent="0">
              <a:buNone/>
            </a:pPr>
            <a:endParaRPr lang="en-US" altLang="ja-JP" sz="4000" b="0" dirty="0" smtClean="0"/>
          </a:p>
          <a:p>
            <a:pPr marL="0" indent="0">
              <a:buNone/>
            </a:pPr>
            <a:r>
              <a:rPr lang="ja-JP" altLang="en-US" sz="4000" b="0" dirty="0" smtClean="0"/>
              <a:t>②イノベーションの促進</a:t>
            </a:r>
            <a:endParaRPr lang="en-US" altLang="ja-JP" sz="4000" b="0" dirty="0" smtClean="0"/>
          </a:p>
          <a:p>
            <a:pPr marL="0" indent="0">
              <a:buNone/>
            </a:pPr>
            <a:endParaRPr kumimoji="1" lang="en-US" altLang="ja-JP" sz="4000" b="0" dirty="0" smtClean="0"/>
          </a:p>
          <a:p>
            <a:pPr marL="0" indent="0">
              <a:buNone/>
            </a:pPr>
            <a:r>
              <a:rPr kumimoji="1" lang="ja-JP" altLang="en-US" sz="4000" b="0" dirty="0" smtClean="0"/>
              <a:t>③顧客の心理的態度の好転</a:t>
            </a:r>
            <a:endParaRPr kumimoji="1" lang="ja-JP" altLang="en-US" sz="4000" b="0" dirty="0"/>
          </a:p>
        </p:txBody>
      </p:sp>
      <p:sp>
        <p:nvSpPr>
          <p:cNvPr id="6" name="正方形/長方形 5"/>
          <p:cNvSpPr/>
          <p:nvPr/>
        </p:nvSpPr>
        <p:spPr>
          <a:xfrm>
            <a:off x="4012477" y="6106516"/>
            <a:ext cx="5328592" cy="430887"/>
          </a:xfrm>
          <a:prstGeom prst="rect">
            <a:avLst/>
          </a:prstGeom>
        </p:spPr>
        <p:txBody>
          <a:bodyPr wrap="square">
            <a:spAutoFit/>
          </a:bodyPr>
          <a:lstStyle/>
          <a:p>
            <a:r>
              <a:rPr lang="ja-JP" altLang="en-US" sz="1100" dirty="0"/>
              <a:t>「顧客参加型の開発・生産」に関する先行研究と残された</a:t>
            </a:r>
            <a:r>
              <a:rPr lang="ja-JP" altLang="en-US" sz="1100" dirty="0" smtClean="0"/>
              <a:t>課題　 </a:t>
            </a:r>
            <a:r>
              <a:rPr lang="ja-JP" altLang="en-US" sz="1100" dirty="0"/>
              <a:t>及川 直彦（</a:t>
            </a:r>
            <a:r>
              <a:rPr lang="en-US" altLang="ja-JP" sz="1100" dirty="0"/>
              <a:t>2009</a:t>
            </a:r>
            <a:r>
              <a:rPr lang="ja-JP" altLang="en-US" sz="1100" dirty="0"/>
              <a:t>）</a:t>
            </a:r>
          </a:p>
        </p:txBody>
      </p:sp>
    </p:spTree>
    <p:extLst>
      <p:ext uri="{BB962C8B-B14F-4D97-AF65-F5344CB8AC3E}">
        <p14:creationId xmlns:p14="http://schemas.microsoft.com/office/powerpoint/2010/main" val="16048884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　　　</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18</a:t>
            </a:fld>
            <a:endParaRPr kumimoji="1" lang="ja-JP" altLang="en-US"/>
          </a:p>
        </p:txBody>
      </p:sp>
      <p:sp>
        <p:nvSpPr>
          <p:cNvPr id="3" name="コンテンツ プレースホルダー 2"/>
          <p:cNvSpPr>
            <a:spLocks noGrp="1"/>
          </p:cNvSpPr>
          <p:nvPr>
            <p:ph sz="quarter" idx="1"/>
          </p:nvPr>
        </p:nvSpPr>
        <p:spPr>
          <a:xfrm>
            <a:off x="107504" y="488731"/>
            <a:ext cx="8856984" cy="6180629"/>
          </a:xfrm>
        </p:spPr>
        <p:txBody>
          <a:bodyPr>
            <a:normAutofit/>
          </a:bodyPr>
          <a:lstStyle/>
          <a:p>
            <a:pPr marL="0" indent="0">
              <a:buNone/>
            </a:pPr>
            <a:r>
              <a:rPr lang="ja-JP" altLang="en-US" sz="3600" dirty="0" smtClean="0"/>
              <a:t>顧客の心理的態度の好転</a:t>
            </a:r>
            <a:endParaRPr lang="en-US" altLang="ja-JP" sz="3600" dirty="0" smtClean="0"/>
          </a:p>
          <a:p>
            <a:pPr marL="0" indent="0">
              <a:buNone/>
            </a:pPr>
            <a:r>
              <a:rPr kumimoji="1" lang="ja-JP" altLang="en-US" sz="2400" b="0" dirty="0" smtClean="0"/>
              <a:t>　　</a:t>
            </a:r>
            <a:endParaRPr kumimoji="1" lang="en-US" altLang="ja-JP" sz="2400" b="0" dirty="0" smtClean="0"/>
          </a:p>
          <a:p>
            <a:endParaRPr lang="en-US" altLang="ja-JP" dirty="0" smtClean="0"/>
          </a:p>
          <a:p>
            <a:r>
              <a:rPr lang="ja-JP" altLang="en-US" dirty="0" smtClean="0"/>
              <a:t>企業</a:t>
            </a:r>
            <a:r>
              <a:rPr lang="ja-JP" altLang="en-US" dirty="0"/>
              <a:t>が顧客を従業員の一部と見なし</a:t>
            </a:r>
            <a:r>
              <a:rPr lang="ja-JP" altLang="en-US" dirty="0" smtClean="0"/>
              <a:t>、</a:t>
            </a:r>
            <a:endParaRPr lang="en-US" altLang="ja-JP" dirty="0" smtClean="0"/>
          </a:p>
          <a:p>
            <a:pPr marL="0" indent="0">
              <a:buNone/>
            </a:pPr>
            <a:r>
              <a:rPr lang="en-US" altLang="ja-JP" dirty="0"/>
              <a:t> </a:t>
            </a:r>
            <a:r>
              <a:rPr lang="en-US" altLang="ja-JP" dirty="0" smtClean="0"/>
              <a:t>  </a:t>
            </a:r>
            <a:r>
              <a:rPr lang="ja-JP" altLang="en-US" dirty="0" smtClean="0"/>
              <a:t>製品</a:t>
            </a:r>
            <a:r>
              <a:rPr lang="ja-JP" altLang="en-US" dirty="0"/>
              <a:t>開発に巻き込む</a:t>
            </a:r>
            <a:r>
              <a:rPr lang="ja-JP" altLang="en-US" dirty="0" smtClean="0"/>
              <a:t>事よって、製品</a:t>
            </a:r>
            <a:r>
              <a:rPr lang="ja-JP" altLang="en-US" dirty="0"/>
              <a:t>開発に参加した顧客に</a:t>
            </a:r>
            <a:r>
              <a:rPr lang="ja-JP" altLang="en-US" dirty="0" smtClean="0"/>
              <a:t>、  </a:t>
            </a:r>
            <a:endParaRPr lang="en-US" altLang="ja-JP" dirty="0" smtClean="0"/>
          </a:p>
          <a:p>
            <a:pPr marL="0" indent="0">
              <a:buNone/>
            </a:pPr>
            <a:r>
              <a:rPr lang="en-US" altLang="ja-JP" dirty="0"/>
              <a:t> </a:t>
            </a:r>
            <a:r>
              <a:rPr lang="en-US" altLang="ja-JP" dirty="0" smtClean="0"/>
              <a:t>  </a:t>
            </a:r>
            <a:r>
              <a:rPr lang="ja-JP" altLang="en-US" dirty="0" smtClean="0"/>
              <a:t>成果物</a:t>
            </a:r>
            <a:r>
              <a:rPr lang="ja-JP" altLang="en-US" dirty="0"/>
              <a:t>である製品</a:t>
            </a:r>
            <a:r>
              <a:rPr lang="ja-JP" altLang="en-US" dirty="0" smtClean="0"/>
              <a:t>や サービス</a:t>
            </a:r>
            <a:r>
              <a:rPr lang="ja-JP" altLang="en-US" dirty="0"/>
              <a:t>に対し</a:t>
            </a:r>
            <a:r>
              <a:rPr lang="ja-JP" altLang="en-US" dirty="0" smtClean="0"/>
              <a:t>、</a:t>
            </a:r>
            <a:endParaRPr lang="en-US" altLang="ja-JP" dirty="0" smtClean="0"/>
          </a:p>
          <a:p>
            <a:pPr marL="0" indent="0">
              <a:buNone/>
            </a:pPr>
            <a:r>
              <a:rPr lang="en-US" altLang="ja-JP" dirty="0"/>
              <a:t> </a:t>
            </a:r>
            <a:r>
              <a:rPr lang="en-US" altLang="ja-JP" dirty="0" smtClean="0"/>
              <a:t>  </a:t>
            </a:r>
            <a:r>
              <a:rPr lang="ja-JP" altLang="en-US" dirty="0" smtClean="0"/>
              <a:t>一般</a:t>
            </a:r>
            <a:r>
              <a:rPr lang="ja-JP" altLang="en-US" dirty="0"/>
              <a:t>の顧客とは異なる心理的態度を</a:t>
            </a:r>
            <a:r>
              <a:rPr lang="ja-JP" altLang="en-US" dirty="0" smtClean="0"/>
              <a:t>生じさせる</a:t>
            </a:r>
            <a:r>
              <a:rPr lang="ja-JP" altLang="en-US" dirty="0"/>
              <a:t>。</a:t>
            </a:r>
            <a:r>
              <a:rPr lang="ja-JP" altLang="en-US" sz="2400" b="0" dirty="0" smtClean="0"/>
              <a:t>　　　　　　　　　　　　　　　　　　　　　　　　　　　　</a:t>
            </a:r>
            <a:endParaRPr lang="en-US" altLang="ja-JP" sz="2400" b="0" dirty="0" smtClean="0"/>
          </a:p>
          <a:p>
            <a:pPr marL="0" indent="0">
              <a:buNone/>
            </a:pPr>
            <a:r>
              <a:rPr kumimoji="1" lang="ja-JP" altLang="en-US" dirty="0"/>
              <a:t>　</a:t>
            </a:r>
            <a:r>
              <a:rPr kumimoji="1" lang="ja-JP" altLang="en-US" dirty="0" smtClean="0"/>
              <a:t>　　　　　　　　　　　　　　　　　　　　　　　　　　　　　　　　　</a:t>
            </a:r>
            <a:endParaRPr kumimoji="1" lang="en-US" altLang="ja-JP" dirty="0" smtClean="0"/>
          </a:p>
          <a:p>
            <a:pPr marL="0" indent="0">
              <a:buNone/>
            </a:pPr>
            <a:r>
              <a:rPr lang="ja-JP" altLang="en-US" sz="2400" b="0" dirty="0"/>
              <a:t>　</a:t>
            </a:r>
            <a:r>
              <a:rPr lang="ja-JP" altLang="en-US" sz="2400" b="0" dirty="0" smtClean="0"/>
              <a:t>　　　　　　　　　　　　　　</a:t>
            </a:r>
            <a:r>
              <a:rPr lang="ja-JP" altLang="en-US" sz="2400" b="0" dirty="0" smtClean="0"/>
              <a:t>                 </a:t>
            </a:r>
            <a:r>
              <a:rPr kumimoji="1" lang="en-US" altLang="ja-JP" sz="2400" b="0" dirty="0" smtClean="0"/>
              <a:t>(</a:t>
            </a:r>
            <a:r>
              <a:rPr kumimoji="1" lang="en-US" altLang="ja-JP" sz="2400" b="0" dirty="0" err="1" smtClean="0"/>
              <a:t>Mills,Chase,and</a:t>
            </a:r>
            <a:r>
              <a:rPr kumimoji="1" lang="en-US" altLang="ja-JP" sz="2400" b="0" dirty="0" smtClean="0"/>
              <a:t> Margulies,1983)</a:t>
            </a:r>
          </a:p>
          <a:p>
            <a:pPr marL="0" indent="0">
              <a:buNone/>
            </a:pPr>
            <a:r>
              <a:rPr lang="ja-JP" altLang="en-US" sz="2400" b="0" dirty="0" smtClean="0"/>
              <a:t>　　　　　　　　　　　　　　　　　　　　　　　　</a:t>
            </a:r>
            <a:endParaRPr kumimoji="1" lang="ja-JP" altLang="en-US" sz="2400" b="0" dirty="0"/>
          </a:p>
        </p:txBody>
      </p:sp>
    </p:spTree>
    <p:extLst>
      <p:ext uri="{BB962C8B-B14F-4D97-AF65-F5344CB8AC3E}">
        <p14:creationId xmlns:p14="http://schemas.microsoft.com/office/powerpoint/2010/main" val="1819307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19</a:t>
            </a:fld>
            <a:endParaRPr lang="en-US"/>
          </a:p>
        </p:txBody>
      </p:sp>
      <p:sp>
        <p:nvSpPr>
          <p:cNvPr id="3" name="コンテンツ プレースホルダー 2"/>
          <p:cNvSpPr>
            <a:spLocks noGrp="1"/>
          </p:cNvSpPr>
          <p:nvPr>
            <p:ph sz="quarter" idx="1"/>
          </p:nvPr>
        </p:nvSpPr>
        <p:spPr>
          <a:xfrm>
            <a:off x="354724" y="1743021"/>
            <a:ext cx="7956884" cy="4056062"/>
          </a:xfrm>
        </p:spPr>
        <p:txBody>
          <a:bodyPr/>
          <a:lstStyle/>
          <a:p>
            <a:r>
              <a:rPr lang="ja-JP" altLang="en-US" dirty="0"/>
              <a:t>顧客は製品開発に関与すればするほど、製品に対し高水準の満足を得る</a:t>
            </a:r>
            <a:r>
              <a:rPr lang="ja-JP" altLang="en-US" dirty="0" smtClean="0"/>
              <a:t>。</a:t>
            </a:r>
            <a:endParaRPr lang="en-US" altLang="ja-JP" dirty="0"/>
          </a:p>
          <a:p>
            <a:pPr marL="0" indent="0">
              <a:buNone/>
            </a:pPr>
            <a:r>
              <a:rPr lang="ja-JP" altLang="en-US" dirty="0"/>
              <a:t>　 </a:t>
            </a:r>
            <a:r>
              <a:rPr lang="ja-JP" altLang="en-US" dirty="0" smtClean="0"/>
              <a:t> </a:t>
            </a:r>
            <a:endParaRPr lang="en-US" altLang="ja-JP" dirty="0" smtClean="0"/>
          </a:p>
          <a:p>
            <a:pPr marL="0" indent="0">
              <a:buNone/>
            </a:pPr>
            <a:r>
              <a:rPr lang="ja-JP" altLang="en-US" dirty="0" smtClean="0"/>
              <a:t>　その</a:t>
            </a:r>
            <a:r>
              <a:rPr lang="ja-JP" altLang="en-US" dirty="0"/>
              <a:t>満足が顧客のブランド・ロイヤルティに繋がる。</a:t>
            </a:r>
          </a:p>
          <a:p>
            <a:pPr marL="0" indent="0">
              <a:buNone/>
            </a:pPr>
            <a:endParaRPr lang="en-US" altLang="ja-JP" dirty="0" smtClean="0"/>
          </a:p>
          <a:p>
            <a:pPr marL="0" indent="0">
              <a:buNone/>
            </a:pPr>
            <a:r>
              <a:rPr lang="en-US" altLang="ja-JP" dirty="0"/>
              <a:t> </a:t>
            </a:r>
            <a:r>
              <a:rPr lang="en-US" altLang="ja-JP" dirty="0" smtClean="0"/>
              <a:t>                                         </a:t>
            </a:r>
            <a:r>
              <a:rPr lang="en-US" altLang="ja-JP" dirty="0" smtClean="0"/>
              <a:t>       </a:t>
            </a:r>
            <a:r>
              <a:rPr lang="en-US" altLang="ja-JP" dirty="0" smtClean="0"/>
              <a:t>(</a:t>
            </a:r>
            <a:r>
              <a:rPr lang="en-US" altLang="ja-JP" dirty="0" err="1"/>
              <a:t>Rodie</a:t>
            </a:r>
            <a:r>
              <a:rPr lang="en-US" altLang="ja-JP" dirty="0"/>
              <a:t> and Kleine,1999)</a:t>
            </a:r>
          </a:p>
          <a:p>
            <a:pPr marL="0" indent="0">
              <a:buNone/>
            </a:pPr>
            <a:endParaRPr kumimoji="1" lang="ja-JP" altLang="en-US" dirty="0"/>
          </a:p>
        </p:txBody>
      </p:sp>
    </p:spTree>
    <p:extLst>
      <p:ext uri="{BB962C8B-B14F-4D97-AF65-F5344CB8AC3E}">
        <p14:creationId xmlns:p14="http://schemas.microsoft.com/office/powerpoint/2010/main" val="3858785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目次</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2</a:t>
            </a:fld>
            <a:endParaRPr lang="en-US"/>
          </a:p>
        </p:txBody>
      </p:sp>
      <p:sp>
        <p:nvSpPr>
          <p:cNvPr id="3" name="コンテンツ プレースホルダー 2"/>
          <p:cNvSpPr>
            <a:spLocks noGrp="1"/>
          </p:cNvSpPr>
          <p:nvPr>
            <p:ph sz="quarter" idx="1"/>
          </p:nvPr>
        </p:nvSpPr>
        <p:spPr/>
        <p:txBody>
          <a:bodyPr/>
          <a:lstStyle/>
          <a:p>
            <a:r>
              <a:rPr kumimoji="1" lang="ja-JP" altLang="en-US" dirty="0" smtClean="0"/>
              <a:t>はじめに</a:t>
            </a:r>
            <a:endParaRPr kumimoji="1" lang="en-US" altLang="ja-JP" dirty="0" smtClean="0"/>
          </a:p>
          <a:p>
            <a:r>
              <a:rPr lang="ja-JP" altLang="en-US" dirty="0" smtClean="0"/>
              <a:t>現状分析</a:t>
            </a:r>
            <a:endParaRPr lang="en-US" altLang="ja-JP" dirty="0" smtClean="0"/>
          </a:p>
          <a:p>
            <a:r>
              <a:rPr kumimoji="1" lang="ja-JP" altLang="en-US" dirty="0" smtClean="0"/>
              <a:t>問題意識</a:t>
            </a:r>
            <a:endParaRPr kumimoji="1" lang="en-US" altLang="ja-JP" dirty="0" smtClean="0"/>
          </a:p>
          <a:p>
            <a:r>
              <a:rPr lang="ja-JP" altLang="en-US" dirty="0" smtClean="0"/>
              <a:t>研究目的</a:t>
            </a:r>
            <a:endParaRPr lang="en-US" altLang="ja-JP" dirty="0" smtClean="0"/>
          </a:p>
          <a:p>
            <a:r>
              <a:rPr kumimoji="1" lang="ja-JP" altLang="en-US" dirty="0" smtClean="0"/>
              <a:t>仮説の導出</a:t>
            </a:r>
            <a:endParaRPr kumimoji="1" lang="en-US" altLang="ja-JP" dirty="0" smtClean="0"/>
          </a:p>
          <a:p>
            <a:r>
              <a:rPr lang="ja-JP" altLang="en-US" dirty="0" smtClean="0"/>
              <a:t>今後の課題</a:t>
            </a:r>
            <a:endParaRPr kumimoji="1" lang="ja-JP" altLang="en-US" dirty="0"/>
          </a:p>
        </p:txBody>
      </p:sp>
    </p:spTree>
    <p:extLst>
      <p:ext uri="{BB962C8B-B14F-4D97-AF65-F5344CB8AC3E}">
        <p14:creationId xmlns:p14="http://schemas.microsoft.com/office/powerpoint/2010/main" val="24247279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20</a:t>
            </a:fld>
            <a:endParaRPr lang="en-US"/>
          </a:p>
        </p:txBody>
      </p:sp>
      <p:sp>
        <p:nvSpPr>
          <p:cNvPr id="3" name="コンテンツ プレースホルダー 2"/>
          <p:cNvSpPr>
            <a:spLocks noGrp="1"/>
          </p:cNvSpPr>
          <p:nvPr>
            <p:ph sz="quarter" idx="1"/>
          </p:nvPr>
        </p:nvSpPr>
        <p:spPr>
          <a:xfrm>
            <a:off x="622738" y="1813034"/>
            <a:ext cx="7488621" cy="3733800"/>
          </a:xfrm>
        </p:spPr>
        <p:txBody>
          <a:bodyPr/>
          <a:lstStyle/>
          <a:p>
            <a:r>
              <a:rPr lang="ja-JP" altLang="en-US" dirty="0"/>
              <a:t>企業が顧客を開発に参加させて作った製品の方</a:t>
            </a:r>
            <a:r>
              <a:rPr lang="ja-JP" altLang="en-US" dirty="0" smtClean="0"/>
              <a:t>が</a:t>
            </a:r>
            <a:r>
              <a:rPr lang="ja-JP" altLang="en-US" dirty="0"/>
              <a:t>、</a:t>
            </a:r>
            <a:r>
              <a:rPr lang="ja-JP" altLang="en-US" dirty="0" smtClean="0"/>
              <a:t> </a:t>
            </a:r>
            <a:endParaRPr lang="en-US" altLang="ja-JP" dirty="0" smtClean="0"/>
          </a:p>
          <a:p>
            <a:pPr marL="0" indent="0">
              <a:buNone/>
            </a:pPr>
            <a:r>
              <a:rPr lang="en-US" altLang="ja-JP" dirty="0"/>
              <a:t> </a:t>
            </a:r>
            <a:r>
              <a:rPr lang="en-US" altLang="ja-JP" dirty="0" smtClean="0"/>
              <a:t>  </a:t>
            </a:r>
            <a:r>
              <a:rPr lang="ja-JP" altLang="en-US" dirty="0" smtClean="0"/>
              <a:t>参加</a:t>
            </a:r>
            <a:r>
              <a:rPr lang="ja-JP" altLang="en-US" dirty="0"/>
              <a:t>させずに作った製品</a:t>
            </a:r>
            <a:r>
              <a:rPr lang="ja-JP" altLang="en-US" dirty="0" smtClean="0"/>
              <a:t>に比べて</a:t>
            </a:r>
            <a:r>
              <a:rPr lang="ja-JP" altLang="en-US" dirty="0" smtClean="0"/>
              <a:t>、</a:t>
            </a:r>
            <a:endParaRPr lang="en-US" altLang="ja-JP" dirty="0" smtClean="0"/>
          </a:p>
          <a:p>
            <a:pPr marL="0" indent="0">
              <a:buNone/>
            </a:pPr>
            <a:r>
              <a:rPr lang="en-US" altLang="ja-JP" dirty="0"/>
              <a:t> </a:t>
            </a:r>
            <a:r>
              <a:rPr lang="en-US" altLang="ja-JP" dirty="0" smtClean="0"/>
              <a:t>  </a:t>
            </a:r>
            <a:r>
              <a:rPr lang="ja-JP" altLang="en-US" dirty="0" smtClean="0"/>
              <a:t>製品</a:t>
            </a:r>
            <a:r>
              <a:rPr lang="ja-JP" altLang="en-US" dirty="0"/>
              <a:t>開発に参加していない顧客の心にも</a:t>
            </a:r>
            <a:r>
              <a:rPr lang="ja-JP" altLang="en-US" dirty="0" smtClean="0"/>
              <a:t>響く。</a:t>
            </a:r>
            <a:endParaRPr lang="en-US" altLang="ja-JP" dirty="0" smtClean="0"/>
          </a:p>
          <a:p>
            <a:pPr marL="0" indent="0">
              <a:buNone/>
            </a:pPr>
            <a:r>
              <a:rPr lang="ja-JP" altLang="en-US" dirty="0" smtClean="0"/>
              <a:t>　　　　　　　　　　</a:t>
            </a:r>
            <a:endParaRPr lang="en-US" altLang="ja-JP" dirty="0" smtClean="0"/>
          </a:p>
          <a:p>
            <a:pPr marL="0" indent="0">
              <a:buNone/>
            </a:pPr>
            <a:r>
              <a:rPr lang="ja-JP" altLang="en-US" dirty="0"/>
              <a:t>　</a:t>
            </a:r>
            <a:r>
              <a:rPr lang="ja-JP" altLang="en-US" dirty="0" smtClean="0"/>
              <a:t>　　　　　　　　　　　　　　　　</a:t>
            </a:r>
            <a:r>
              <a:rPr lang="ja-JP" altLang="en-US" dirty="0" smtClean="0"/>
              <a:t>　　　　　　　　</a:t>
            </a:r>
            <a:endParaRPr lang="en-US" altLang="ja-JP" dirty="0" smtClean="0"/>
          </a:p>
          <a:p>
            <a:pPr marL="0" indent="0">
              <a:buNone/>
            </a:pPr>
            <a:r>
              <a:rPr lang="ja-JP" altLang="en-US" dirty="0"/>
              <a:t>　</a:t>
            </a:r>
            <a:r>
              <a:rPr lang="ja-JP" altLang="en-US" dirty="0" smtClean="0"/>
              <a:t>　　　　　　　　　　　　　　　　　　　　　　　　</a:t>
            </a:r>
            <a:r>
              <a:rPr lang="ja-JP" altLang="en-US" dirty="0" smtClean="0"/>
              <a:t>（</a:t>
            </a:r>
            <a:r>
              <a:rPr lang="en-US" altLang="ja-JP" dirty="0" smtClean="0"/>
              <a:t>Kotler,2010</a:t>
            </a:r>
            <a:r>
              <a:rPr lang="en-US" altLang="ja-JP" dirty="0"/>
              <a:t>)</a:t>
            </a:r>
          </a:p>
          <a:p>
            <a:endParaRPr kumimoji="1" lang="ja-JP" altLang="en-US" dirty="0"/>
          </a:p>
        </p:txBody>
      </p:sp>
    </p:spTree>
    <p:extLst>
      <p:ext uri="{BB962C8B-B14F-4D97-AF65-F5344CB8AC3E}">
        <p14:creationId xmlns:p14="http://schemas.microsoft.com/office/powerpoint/2010/main" val="26879266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21</a:t>
            </a:fld>
            <a:endParaRPr kumimoji="1" lang="ja-JP" altLang="en-US"/>
          </a:p>
        </p:txBody>
      </p:sp>
      <p:sp>
        <p:nvSpPr>
          <p:cNvPr id="6" name="角丸四角形 5"/>
          <p:cNvSpPr/>
          <p:nvPr/>
        </p:nvSpPr>
        <p:spPr>
          <a:xfrm>
            <a:off x="892348" y="1548779"/>
            <a:ext cx="7040389" cy="377569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心理的態度を測るための指標として</a:t>
            </a:r>
            <a:r>
              <a:rPr kumimoji="1" lang="ja-JP" altLang="en-US" sz="2800" dirty="0" smtClean="0">
                <a:solidFill>
                  <a:schemeClr val="tx1"/>
                </a:solidFill>
              </a:rPr>
              <a:t>、</a:t>
            </a:r>
            <a:endParaRPr kumimoji="1" lang="en-US" altLang="ja-JP" sz="2800" dirty="0" smtClean="0">
              <a:solidFill>
                <a:schemeClr val="tx1"/>
              </a:solidFill>
            </a:endParaRPr>
          </a:p>
          <a:p>
            <a:pPr algn="ctr"/>
            <a:endParaRPr kumimoji="1" lang="ja-JP" altLang="en-US" sz="2800" dirty="0">
              <a:solidFill>
                <a:schemeClr val="tx1"/>
              </a:solidFill>
            </a:endParaRPr>
          </a:p>
          <a:p>
            <a:pPr algn="ctr"/>
            <a:r>
              <a:rPr kumimoji="1" lang="ja-JP" altLang="en-US" sz="2800" dirty="0">
                <a:solidFill>
                  <a:schemeClr val="tx1"/>
                </a:solidFill>
              </a:rPr>
              <a:t>ロイヤルティを用いて研究を進めていく。</a:t>
            </a:r>
          </a:p>
        </p:txBody>
      </p:sp>
    </p:spTree>
    <p:extLst>
      <p:ext uri="{BB962C8B-B14F-4D97-AF65-F5344CB8AC3E}">
        <p14:creationId xmlns:p14="http://schemas.microsoft.com/office/powerpoint/2010/main" val="1224480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
            </a:r>
            <a:br>
              <a:rPr kumimoji="1" lang="en-US" altLang="ja-JP" dirty="0" smtClean="0"/>
            </a:br>
            <a:r>
              <a:rPr lang="ja-JP" altLang="en-US" dirty="0" smtClean="0"/>
              <a:t>問題意識</a:t>
            </a:r>
            <a:endParaRPr kumimoji="1" lang="ja-JP" altLang="en-US" dirty="0"/>
          </a:p>
        </p:txBody>
      </p:sp>
      <p:sp>
        <p:nvSpPr>
          <p:cNvPr id="3" name="日付プレースホルダー 2"/>
          <p:cNvSpPr>
            <a:spLocks noGrp="1"/>
          </p:cNvSpPr>
          <p:nvPr>
            <p:ph type="dt" sz="half" idx="10"/>
          </p:nvPr>
        </p:nvSpPr>
        <p:spPr/>
        <p:txBody>
          <a:bodyPr/>
          <a:lstStyle/>
          <a:p>
            <a:r>
              <a:rPr lang="en-US" altLang="ja-JP" smtClean="0"/>
              <a:t>9/12/2014</a:t>
            </a:r>
            <a:endParaRPr lang="en-US"/>
          </a:p>
        </p:txBody>
      </p:sp>
      <p:sp>
        <p:nvSpPr>
          <p:cNvPr id="4" name="スライド番号プレースホルダー 3"/>
          <p:cNvSpPr>
            <a:spLocks noGrp="1"/>
          </p:cNvSpPr>
          <p:nvPr>
            <p:ph type="sldNum" sz="quarter" idx="12"/>
          </p:nvPr>
        </p:nvSpPr>
        <p:spPr/>
        <p:txBody>
          <a:bodyPr/>
          <a:lstStyle/>
          <a:p>
            <a:fld id="{B9D2C864-9362-43C7-A136-D9C41D93A96D}" type="slidenum">
              <a:rPr lang="en-US" smtClean="0"/>
              <a:t>22</a:t>
            </a:fld>
            <a:endParaRPr lang="en-US"/>
          </a:p>
        </p:txBody>
      </p:sp>
      <p:sp>
        <p:nvSpPr>
          <p:cNvPr id="5" name="横巻き 4"/>
          <p:cNvSpPr/>
          <p:nvPr/>
        </p:nvSpPr>
        <p:spPr>
          <a:xfrm>
            <a:off x="1188497" y="1355833"/>
            <a:ext cx="7766315" cy="3613899"/>
          </a:xfrm>
          <a:prstGeom prst="horizontalScroll">
            <a:avLst/>
          </a:prstGeom>
          <a:solidFill>
            <a:schemeClr val="accent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lvl="6" algn="ctr"/>
            <a:r>
              <a:rPr kumimoji="1" lang="ja-JP" altLang="en-US" sz="2800" dirty="0">
                <a:solidFill>
                  <a:schemeClr val="tx1"/>
                </a:solidFill>
              </a:rPr>
              <a:t>企業に対するロイヤルティを向上させるには？</a:t>
            </a:r>
            <a:endParaRPr kumimoji="1" lang="en-US" altLang="ja-JP" sz="2800" dirty="0">
              <a:solidFill>
                <a:schemeClr val="tx1"/>
              </a:solidFill>
            </a:endParaRPr>
          </a:p>
          <a:p>
            <a:pPr algn="ctr"/>
            <a:endParaRPr kumimoji="1" lang="ja-JP" altLang="en-US" dirty="0"/>
          </a:p>
        </p:txBody>
      </p:sp>
      <p:pic>
        <p:nvPicPr>
          <p:cNvPr id="6" name="図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4714" y="5210503"/>
            <a:ext cx="1680894" cy="1080575"/>
          </a:xfrm>
          <a:prstGeom prst="rect">
            <a:avLst/>
          </a:prstGeom>
        </p:spPr>
      </p:pic>
    </p:spTree>
    <p:extLst>
      <p:ext uri="{BB962C8B-B14F-4D97-AF65-F5344CB8AC3E}">
        <p14:creationId xmlns:p14="http://schemas.microsoft.com/office/powerpoint/2010/main" val="20319862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3780" y="457200"/>
            <a:ext cx="8229600" cy="1024759"/>
          </a:xfrm>
        </p:spPr>
        <p:txBody>
          <a:bodyPr>
            <a:normAutofit fontScale="90000"/>
          </a:bodyPr>
          <a:lstStyle/>
          <a:p>
            <a:r>
              <a:rPr lang="ja-JP" altLang="en-US" dirty="0"/>
              <a:t>～現在、製品開発に</a:t>
            </a:r>
            <a:r>
              <a:rPr lang="ja-JP" altLang="en-US" dirty="0" smtClean="0"/>
              <a:t>おいて顧客の意見を</a:t>
            </a:r>
            <a:r>
              <a:rPr lang="en-US" altLang="ja-JP" dirty="0" smtClean="0"/>
              <a:t/>
            </a:r>
            <a:br>
              <a:rPr lang="en-US" altLang="ja-JP" dirty="0" smtClean="0"/>
            </a:br>
            <a:r>
              <a:rPr lang="ja-JP" altLang="en-US" dirty="0" smtClean="0"/>
              <a:t>　　　　　　　　　積極的に取り入れる</a:t>
            </a:r>
            <a:r>
              <a:rPr lang="ja-JP" altLang="en-US" dirty="0"/>
              <a:t>企業～</a:t>
            </a:r>
            <a:br>
              <a:rPr lang="ja-JP" altLang="en-US" dirty="0"/>
            </a:b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dirty="0"/>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23</a:t>
            </a:fld>
            <a:endParaRPr kumimoji="1" lang="ja-JP" altLang="en-US"/>
          </a:p>
        </p:txBody>
      </p:sp>
      <p:sp>
        <p:nvSpPr>
          <p:cNvPr id="3" name="コンテンツ プレースホルダー 2"/>
          <p:cNvSpPr>
            <a:spLocks noGrp="1"/>
          </p:cNvSpPr>
          <p:nvPr>
            <p:ph sz="quarter" idx="4294967295"/>
          </p:nvPr>
        </p:nvSpPr>
        <p:spPr>
          <a:xfrm>
            <a:off x="354725" y="1528325"/>
            <a:ext cx="8567738" cy="5434012"/>
          </a:xfrm>
        </p:spPr>
        <p:txBody>
          <a:bodyPr>
            <a:noAutofit/>
          </a:bodyPr>
          <a:lstStyle/>
          <a:p>
            <a:pPr marL="342900" indent="-342900">
              <a:buFont typeface="Wingdings" panose="05000000000000000000" pitchFamily="2" charset="2"/>
              <a:buChar char="u"/>
            </a:pPr>
            <a:r>
              <a:rPr kumimoji="1" lang="en-US" altLang="ja-JP" b="0" dirty="0" smtClean="0"/>
              <a:t>SEVEN</a:t>
            </a:r>
            <a:r>
              <a:rPr kumimoji="1" lang="ja-JP" altLang="en-US" b="0" dirty="0" smtClean="0"/>
              <a:t>＆</a:t>
            </a:r>
            <a:r>
              <a:rPr lang="ja-JP" altLang="en-US" b="0" dirty="0" smtClean="0"/>
              <a:t>ｉ</a:t>
            </a:r>
            <a:r>
              <a:rPr lang="ja-JP" altLang="en-US" dirty="0" smtClean="0"/>
              <a:t> </a:t>
            </a:r>
            <a:r>
              <a:rPr kumimoji="1" lang="en-US" altLang="ja-JP" b="0" dirty="0" smtClean="0"/>
              <a:t>HOLDINGS</a:t>
            </a:r>
            <a:r>
              <a:rPr kumimoji="1" lang="ja-JP" altLang="en-US" b="0" dirty="0" smtClean="0"/>
              <a:t>　「プレミアムライフ向上委員会」</a:t>
            </a:r>
            <a:endParaRPr kumimoji="1" lang="en-US" altLang="ja-JP" b="0" dirty="0" smtClean="0"/>
          </a:p>
          <a:p>
            <a:pPr marL="342900" indent="-342900">
              <a:buFont typeface="Wingdings" panose="05000000000000000000" pitchFamily="2" charset="2"/>
              <a:buChar char="u"/>
            </a:pPr>
            <a:r>
              <a:rPr lang="ja-JP" altLang="en-US" dirty="0"/>
              <a:t>無印良品　　「ものづくりコミュニティ</a:t>
            </a:r>
            <a:r>
              <a:rPr lang="ja-JP" altLang="en-US" dirty="0" smtClean="0"/>
              <a:t>」</a:t>
            </a:r>
            <a:endParaRPr lang="en-US" altLang="ja-JP" b="0" dirty="0" smtClean="0"/>
          </a:p>
          <a:p>
            <a:pPr marL="342900" indent="-342900">
              <a:buFont typeface="Wingdings" panose="05000000000000000000" pitchFamily="2" charset="2"/>
              <a:buChar char="u"/>
            </a:pPr>
            <a:r>
              <a:rPr lang="ja-JP" altLang="en-US" b="0" dirty="0" smtClean="0"/>
              <a:t>ファミリーマート</a:t>
            </a:r>
            <a:r>
              <a:rPr lang="ja-JP" altLang="en-US" b="0" dirty="0" smtClean="0"/>
              <a:t>　　「</a:t>
            </a:r>
            <a:r>
              <a:rPr lang="en-US" altLang="ja-JP" b="0" dirty="0" smtClean="0"/>
              <a:t>Twitter</a:t>
            </a:r>
            <a:r>
              <a:rPr lang="ja-JP" altLang="en-US" b="0" dirty="0" smtClean="0"/>
              <a:t>おむすび」</a:t>
            </a:r>
            <a:endParaRPr lang="en-US" altLang="ja-JP" b="0" dirty="0" smtClean="0"/>
          </a:p>
          <a:p>
            <a:pPr marL="342900" indent="-342900">
              <a:buFont typeface="Wingdings" panose="05000000000000000000" pitchFamily="2" charset="2"/>
              <a:buChar char="u"/>
            </a:pPr>
            <a:r>
              <a:rPr kumimoji="1" lang="ja-JP" altLang="en-US" b="0" dirty="0" smtClean="0"/>
              <a:t>森永製菓　　「森永ビスケット・スマイルズ」</a:t>
            </a:r>
            <a:endParaRPr kumimoji="1" lang="en-US" altLang="ja-JP" b="0" dirty="0" smtClean="0"/>
          </a:p>
          <a:p>
            <a:pPr marL="342900" indent="-342900">
              <a:buFont typeface="Wingdings" panose="05000000000000000000" pitchFamily="2" charset="2"/>
              <a:buChar char="u"/>
            </a:pPr>
            <a:r>
              <a:rPr lang="ja-JP" altLang="en-US" b="0" dirty="0" smtClean="0"/>
              <a:t>エースコック　　「夢のカップ麺づくり」</a:t>
            </a:r>
            <a:endParaRPr kumimoji="1" lang="en-US" altLang="ja-JP" b="0" dirty="0" smtClean="0"/>
          </a:p>
          <a:p>
            <a:pPr marL="0" indent="0">
              <a:buNone/>
            </a:pPr>
            <a:r>
              <a:rPr kumimoji="1" lang="ja-JP" altLang="en-US" b="0" dirty="0" smtClean="0"/>
              <a:t>　　　　　　　　　　　　　　　　　　　　　　　　　　　　　　　　　　　　　</a:t>
            </a:r>
            <a:endParaRPr kumimoji="1" lang="en-US" altLang="ja-JP" b="0" dirty="0" smtClean="0"/>
          </a:p>
          <a:p>
            <a:pPr marL="0" indent="0">
              <a:buNone/>
            </a:pPr>
            <a:r>
              <a:rPr lang="ja-JP" altLang="en-US" dirty="0"/>
              <a:t>　</a:t>
            </a:r>
            <a:r>
              <a:rPr lang="ja-JP" altLang="en-US" dirty="0" smtClean="0"/>
              <a:t>　　　　　　　　　　　　　　　　　</a:t>
            </a:r>
            <a:r>
              <a:rPr lang="ja-JP" altLang="en-US" dirty="0" smtClean="0"/>
              <a:t>　　　　　　　　　　　　</a:t>
            </a:r>
            <a:r>
              <a:rPr lang="ja-JP" altLang="en-US" dirty="0" smtClean="0"/>
              <a:t>　</a:t>
            </a:r>
            <a:r>
              <a:rPr kumimoji="1" lang="ja-JP" altLang="en-US" b="0" dirty="0" smtClean="0"/>
              <a:t>など多数</a:t>
            </a:r>
            <a:r>
              <a:rPr kumimoji="1" lang="en-US" altLang="ja-JP" b="0" dirty="0" smtClean="0"/>
              <a:t>…</a:t>
            </a:r>
            <a:endParaRPr kumimoji="1" lang="ja-JP" altLang="en-US" b="0" dirty="0"/>
          </a:p>
        </p:txBody>
      </p:sp>
      <p:pic>
        <p:nvPicPr>
          <p:cNvPr id="7" name="図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2170" y="4043856"/>
            <a:ext cx="1388828" cy="2239577"/>
          </a:xfrm>
          <a:prstGeom prst="rect">
            <a:avLst/>
          </a:prstGeom>
        </p:spPr>
      </p:pic>
    </p:spTree>
    <p:extLst>
      <p:ext uri="{BB962C8B-B14F-4D97-AF65-F5344CB8AC3E}">
        <p14:creationId xmlns:p14="http://schemas.microsoft.com/office/powerpoint/2010/main" val="34205349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9024" y="306169"/>
            <a:ext cx="8077200" cy="868362"/>
          </a:xfrm>
        </p:spPr>
        <p:txBody>
          <a:bodyPr>
            <a:normAutofit/>
          </a:bodyPr>
          <a:lstStyle/>
          <a:p>
            <a:r>
              <a:rPr kumimoji="1" lang="ja-JP" altLang="en-US" dirty="0" smtClean="0"/>
              <a:t>①</a:t>
            </a:r>
            <a:r>
              <a:rPr lang="ja-JP" altLang="en-US" dirty="0" smtClean="0"/>
              <a:t>事例</a:t>
            </a:r>
            <a:r>
              <a:rPr kumimoji="1" lang="ja-JP" altLang="en-US" dirty="0" smtClean="0"/>
              <a:t>プレミアムライフ</a:t>
            </a:r>
            <a:r>
              <a:rPr kumimoji="1" lang="ja-JP" altLang="en-US" dirty="0" smtClean="0"/>
              <a:t>向上委員会</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24</a:t>
            </a:fld>
            <a:endParaRPr kumimoji="1" lang="ja-JP" altLang="en-US"/>
          </a:p>
        </p:txBody>
      </p:sp>
      <p:sp>
        <p:nvSpPr>
          <p:cNvPr id="3" name="コンテンツ プレースホルダー 2"/>
          <p:cNvSpPr>
            <a:spLocks noGrp="1"/>
          </p:cNvSpPr>
          <p:nvPr>
            <p:ph sz="quarter" idx="1"/>
          </p:nvPr>
        </p:nvSpPr>
        <p:spPr>
          <a:xfrm>
            <a:off x="55179" y="1568669"/>
            <a:ext cx="9009993" cy="5141842"/>
          </a:xfrm>
        </p:spPr>
        <p:txBody>
          <a:bodyPr>
            <a:normAutofit/>
          </a:bodyPr>
          <a:lstStyle/>
          <a:p>
            <a:r>
              <a:rPr lang="ja-JP" altLang="en-US" sz="2400" dirty="0" smtClean="0"/>
              <a:t>２００９年</a:t>
            </a:r>
            <a:r>
              <a:rPr lang="ja-JP" altLang="en-US" sz="2400" dirty="0"/>
              <a:t>１１月、セブン＆アイ・ホールディングスは</a:t>
            </a:r>
          </a:p>
          <a:p>
            <a:pPr marL="0" indent="0">
              <a:buNone/>
            </a:pPr>
            <a:r>
              <a:rPr kumimoji="1" lang="ja-JP" altLang="en-US" sz="2400" b="0" dirty="0" smtClean="0"/>
              <a:t> 　消費者のコミュニティーサイト「プレミアムライフ向上委員会</a:t>
            </a:r>
            <a:r>
              <a:rPr kumimoji="1" lang="ja-JP" altLang="en-US" sz="2400" b="0" dirty="0" smtClean="0"/>
              <a:t>」を</a:t>
            </a:r>
            <a:endParaRPr kumimoji="1" lang="en-US" altLang="ja-JP" sz="2400" b="0" dirty="0" smtClean="0"/>
          </a:p>
          <a:p>
            <a:pPr marL="0" indent="0">
              <a:buNone/>
            </a:pPr>
            <a:r>
              <a:rPr lang="ja-JP" altLang="en-US" sz="2400" dirty="0"/>
              <a:t>　 </a:t>
            </a:r>
            <a:r>
              <a:rPr kumimoji="1" lang="ja-JP" altLang="en-US" sz="2400" b="0" dirty="0" smtClean="0"/>
              <a:t>自社</a:t>
            </a:r>
            <a:r>
              <a:rPr kumimoji="1" lang="ja-JP" altLang="en-US" sz="2400" b="0" dirty="0" smtClean="0"/>
              <a:t>ホームページ上に開設。</a:t>
            </a:r>
            <a:endParaRPr lang="en-US" altLang="ja-JP" sz="2400" b="0" dirty="0" smtClean="0"/>
          </a:p>
          <a:p>
            <a:r>
              <a:rPr lang="ja-JP" altLang="en-US" sz="2400" dirty="0" smtClean="0"/>
              <a:t>会員</a:t>
            </a:r>
            <a:r>
              <a:rPr lang="ja-JP" altLang="en-US" sz="2400" dirty="0"/>
              <a:t>登録したユーザーは同社の</a:t>
            </a:r>
            <a:r>
              <a:rPr lang="en-US" altLang="ja-JP" sz="2400" dirty="0"/>
              <a:t>PB</a:t>
            </a:r>
            <a:r>
              <a:rPr lang="ja-JP" altLang="en-US" sz="2400" dirty="0"/>
              <a:t>商品の評価や、</a:t>
            </a:r>
          </a:p>
          <a:p>
            <a:pPr marL="0" indent="0">
              <a:buNone/>
            </a:pPr>
            <a:r>
              <a:rPr kumimoji="1" lang="ja-JP" altLang="en-US" sz="2400" b="0" dirty="0" smtClean="0"/>
              <a:t>　</a:t>
            </a:r>
            <a:r>
              <a:rPr kumimoji="1" lang="ja-JP" altLang="en-US" sz="2400" b="0" dirty="0" smtClean="0"/>
              <a:t> 商品</a:t>
            </a:r>
            <a:r>
              <a:rPr kumimoji="1" lang="ja-JP" altLang="en-US" sz="2400" b="0" dirty="0" smtClean="0"/>
              <a:t>に関する掲示板に意見</a:t>
            </a:r>
            <a:r>
              <a:rPr lang="ja-JP" altLang="en-US" sz="2400" b="0" dirty="0"/>
              <a:t>の</a:t>
            </a:r>
            <a:r>
              <a:rPr kumimoji="1" lang="ja-JP" altLang="en-US" sz="2400" b="0" dirty="0" smtClean="0"/>
              <a:t>投稿などが可能。</a:t>
            </a:r>
            <a:endParaRPr lang="en-US" altLang="ja-JP" sz="2400" b="0" dirty="0" smtClean="0"/>
          </a:p>
          <a:p>
            <a:r>
              <a:rPr lang="ja-JP" altLang="en-US" sz="2400" b="0" dirty="0" smtClean="0"/>
              <a:t>「</a:t>
            </a:r>
            <a:r>
              <a:rPr lang="ja-JP" altLang="en-US" sz="2400" dirty="0" smtClean="0"/>
              <a:t>一緒</a:t>
            </a:r>
            <a:r>
              <a:rPr lang="ja-JP" altLang="en-US" sz="2400" dirty="0"/>
              <a:t>に作るプロジェクト＆アンケート」というコーナーを設け</a:t>
            </a:r>
            <a:r>
              <a:rPr lang="ja-JP" altLang="en-US" sz="2400" dirty="0" smtClean="0"/>
              <a:t>、</a:t>
            </a:r>
            <a:endParaRPr lang="en-US" altLang="ja-JP" sz="2400" dirty="0" smtClean="0"/>
          </a:p>
          <a:p>
            <a:pPr marL="0" indent="0">
              <a:buNone/>
            </a:pPr>
            <a:r>
              <a:rPr lang="en-US" altLang="ja-JP" sz="2400" dirty="0"/>
              <a:t> </a:t>
            </a:r>
            <a:r>
              <a:rPr lang="en-US" altLang="ja-JP" sz="2400" dirty="0" smtClean="0"/>
              <a:t>  </a:t>
            </a:r>
            <a:r>
              <a:rPr lang="ja-JP" altLang="en-US" sz="2400" dirty="0" smtClean="0"/>
              <a:t>新</a:t>
            </a:r>
            <a:r>
              <a:rPr lang="en-US" altLang="ja-JP" sz="2400" b="0" dirty="0" smtClean="0"/>
              <a:t>PB</a:t>
            </a:r>
            <a:r>
              <a:rPr lang="ja-JP" altLang="en-US" sz="2400" b="0" dirty="0" smtClean="0"/>
              <a:t>商品の開発や既存商品のリニューアルに会員の声を反映 </a:t>
            </a:r>
            <a:r>
              <a:rPr lang="ja-JP" altLang="en-US" sz="2400" b="0" dirty="0" smtClean="0"/>
              <a:t>。                                                               </a:t>
            </a:r>
            <a:endParaRPr lang="en-US" altLang="ja-JP" sz="2400" b="0" dirty="0" smtClean="0"/>
          </a:p>
          <a:p>
            <a:endParaRPr lang="en-US" altLang="ja-JP" sz="2400" b="0" dirty="0"/>
          </a:p>
          <a:p>
            <a:pPr marL="0" indent="0">
              <a:buNone/>
            </a:pPr>
            <a:r>
              <a:rPr lang="ja-JP" altLang="en-US" sz="1500" b="0" dirty="0" smtClean="0"/>
              <a:t>　　　　　　　　　　　　　　　　　　　　　　　　　　</a:t>
            </a:r>
            <a:endParaRPr lang="en-US" altLang="ja-JP" sz="1500" b="0" dirty="0" smtClean="0"/>
          </a:p>
          <a:p>
            <a:pPr marL="0" indent="0">
              <a:buNone/>
            </a:pPr>
            <a:endParaRPr lang="en-US" altLang="ja-JP" sz="1500" dirty="0"/>
          </a:p>
          <a:p>
            <a:pPr marL="0" indent="0">
              <a:buNone/>
            </a:pPr>
            <a:endParaRPr lang="en-US" altLang="ja-JP" sz="1100" b="0" dirty="0" smtClean="0"/>
          </a:p>
          <a:p>
            <a:pPr marL="0" indent="0">
              <a:buNone/>
            </a:pPr>
            <a:r>
              <a:rPr lang="ja-JP" altLang="en-US" sz="1100" dirty="0"/>
              <a:t>　</a:t>
            </a:r>
            <a:r>
              <a:rPr lang="ja-JP" altLang="en-US" sz="1100" dirty="0" smtClean="0"/>
              <a:t>　　　　　　　　　　　　　　　　　　　　　　　　　　　　　　　　　　　　　　　　　　　　　　　　　</a:t>
            </a:r>
            <a:r>
              <a:rPr lang="ja-JP" altLang="en-US" sz="1100" b="0" dirty="0" smtClean="0"/>
              <a:t>セブンプレミアム公式　プレミアムライフ向上委員会</a:t>
            </a:r>
            <a:r>
              <a:rPr lang="ja-JP" altLang="en-US" sz="1100" dirty="0" smtClean="0"/>
              <a:t>　</a:t>
            </a:r>
            <a:r>
              <a:rPr lang="en-US" altLang="ja-JP" sz="1100" b="0" dirty="0" smtClean="0"/>
              <a:t>http://7premium.jp/</a:t>
            </a:r>
          </a:p>
          <a:p>
            <a:endParaRPr lang="en-US" altLang="ja-JP" sz="1100" dirty="0" smtClean="0"/>
          </a:p>
          <a:p>
            <a:endParaRPr lang="en-US" altLang="ja-JP" sz="2800" dirty="0" smtClean="0"/>
          </a:p>
        </p:txBody>
      </p:sp>
    </p:spTree>
    <p:extLst>
      <p:ext uri="{BB962C8B-B14F-4D97-AF65-F5344CB8AC3E}">
        <p14:creationId xmlns:p14="http://schemas.microsoft.com/office/powerpoint/2010/main" val="272165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ts3.mm.bing.net/th?id=HN.608048252675951138&amp;w=185&amp;h=147&amp;c=7&amp;rs=1&amp;pid=1.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87799" y="1357441"/>
            <a:ext cx="1674987" cy="1330936"/>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553107" y="329817"/>
            <a:ext cx="7848600" cy="868362"/>
          </a:xfrm>
        </p:spPr>
        <p:txBody>
          <a:bodyPr>
            <a:normAutofit/>
          </a:bodyPr>
          <a:lstStyle/>
          <a:p>
            <a:r>
              <a:rPr kumimoji="1" lang="ja-JP" altLang="en-US" dirty="0" smtClean="0"/>
              <a:t>①</a:t>
            </a:r>
            <a:r>
              <a:rPr kumimoji="1" lang="ja-JP" altLang="en-US" dirty="0" smtClean="0"/>
              <a:t>事例</a:t>
            </a:r>
            <a:r>
              <a:rPr lang="ja-JP" altLang="en-US" dirty="0"/>
              <a:t>　</a:t>
            </a:r>
            <a:r>
              <a:rPr kumimoji="1" lang="ja-JP" altLang="en-US" dirty="0" smtClean="0"/>
              <a:t>プレミアムライフ</a:t>
            </a:r>
            <a:r>
              <a:rPr kumimoji="1" lang="ja-JP" altLang="en-US" dirty="0" smtClean="0"/>
              <a:t>向上委員会</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25</a:t>
            </a:fld>
            <a:endParaRPr kumimoji="1" lang="ja-JP" altLang="en-US"/>
          </a:p>
        </p:txBody>
      </p:sp>
      <p:sp>
        <p:nvSpPr>
          <p:cNvPr id="3" name="コンテンツ プレースホルダー 2"/>
          <p:cNvSpPr>
            <a:spLocks noGrp="1"/>
          </p:cNvSpPr>
          <p:nvPr>
            <p:ph sz="quarter" idx="1"/>
          </p:nvPr>
        </p:nvSpPr>
        <p:spPr>
          <a:xfrm>
            <a:off x="457200" y="1752600"/>
            <a:ext cx="7931224" cy="4556720"/>
          </a:xfrm>
        </p:spPr>
        <p:txBody>
          <a:bodyPr>
            <a:normAutofit/>
          </a:bodyPr>
          <a:lstStyle/>
          <a:p>
            <a:pPr marL="342900" indent="-342900">
              <a:buFont typeface="Wingdings" panose="05000000000000000000" pitchFamily="2" charset="2"/>
              <a:buChar char="ü"/>
            </a:pPr>
            <a:endParaRPr lang="en-US" altLang="ja-JP" sz="2400" b="0" dirty="0" smtClean="0"/>
          </a:p>
          <a:p>
            <a:pPr marL="0" indent="0">
              <a:buNone/>
            </a:pPr>
            <a:endParaRPr lang="en-US" altLang="ja-JP" sz="2400" b="0" dirty="0" smtClean="0"/>
          </a:p>
          <a:p>
            <a:r>
              <a:rPr lang="ja-JP" altLang="en-US" dirty="0" smtClean="0"/>
              <a:t>「</a:t>
            </a:r>
            <a:r>
              <a:rPr lang="ja-JP" altLang="en-US" dirty="0"/>
              <a:t>肉</a:t>
            </a:r>
            <a:r>
              <a:rPr lang="ja-JP" altLang="en-US" dirty="0" err="1"/>
              <a:t>まん</a:t>
            </a:r>
            <a:r>
              <a:rPr lang="ja-JP" altLang="en-US" dirty="0"/>
              <a:t>」のリニューアルでは、７３９人の会員に</a:t>
            </a:r>
          </a:p>
          <a:p>
            <a:pPr marL="0" indent="0">
              <a:buNone/>
            </a:pPr>
            <a:r>
              <a:rPr lang="ja-JP" altLang="en-US" sz="2400" b="0" dirty="0" smtClean="0"/>
              <a:t>　アンケートに答えてもらい、その結果を基に新商品を開発。</a:t>
            </a:r>
            <a:endParaRPr kumimoji="1" lang="en-US" altLang="ja-JP" sz="2400" b="0" dirty="0" smtClean="0"/>
          </a:p>
          <a:p>
            <a:r>
              <a:rPr lang="ja-JP" altLang="en-US" dirty="0"/>
              <a:t>アンケートに答えた会員のうち１００人に既存の商品と</a:t>
            </a:r>
          </a:p>
          <a:p>
            <a:pPr marL="0" indent="0">
              <a:buNone/>
            </a:pPr>
            <a:r>
              <a:rPr kumimoji="1" lang="ja-JP" altLang="en-US" sz="2400" b="0" dirty="0" smtClean="0"/>
              <a:t>　試作品を送り、サイズや具材、値段などを評価してもらう。</a:t>
            </a:r>
            <a:r>
              <a:rPr lang="en-US" altLang="ja-JP" sz="2400" b="0" dirty="0"/>
              <a:t> </a:t>
            </a:r>
            <a:endParaRPr lang="en-US" altLang="ja-JP" sz="2400" b="0" dirty="0" smtClean="0"/>
          </a:p>
          <a:p>
            <a:r>
              <a:rPr kumimoji="1" lang="ja-JP" altLang="en-US" sz="2400" b="0" dirty="0" smtClean="0"/>
              <a:t>この工程を２度繰り返</a:t>
            </a:r>
            <a:r>
              <a:rPr lang="ja-JP" altLang="en-US" sz="2400" b="0" dirty="0"/>
              <a:t>した</a:t>
            </a:r>
            <a:r>
              <a:rPr kumimoji="1" lang="ja-JP" altLang="en-US" sz="2400" b="0" dirty="0" smtClean="0"/>
              <a:t>。</a:t>
            </a:r>
            <a:endParaRPr lang="en-US" altLang="ja-JP" sz="2400" b="0" dirty="0"/>
          </a:p>
          <a:p>
            <a:pPr marL="0" indent="0">
              <a:buNone/>
            </a:pPr>
            <a:r>
              <a:rPr lang="ja-JP" altLang="en-US" sz="2400" b="0" dirty="0" smtClean="0"/>
              <a:t>　結果、レンジで温めても水分が飛びにくい肉</a:t>
            </a:r>
            <a:r>
              <a:rPr lang="ja-JP" altLang="en-US" sz="2400" b="0" dirty="0" err="1" smtClean="0"/>
              <a:t>まんを</a:t>
            </a:r>
            <a:r>
              <a:rPr lang="ja-JP" altLang="en-US" sz="2400" b="0" dirty="0" smtClean="0"/>
              <a:t>開発</a:t>
            </a:r>
            <a:r>
              <a:rPr lang="ja-JP" altLang="en-US" sz="2400" b="0" dirty="0" smtClean="0"/>
              <a:t>。</a:t>
            </a:r>
            <a:endParaRPr lang="en-US" altLang="ja-JP" sz="2400" b="0" dirty="0" smtClean="0"/>
          </a:p>
          <a:p>
            <a:pPr marL="0" indent="0">
              <a:buNone/>
            </a:pPr>
            <a:r>
              <a:rPr lang="ja-JP" altLang="en-US" sz="2400" dirty="0"/>
              <a:t>　</a:t>
            </a:r>
            <a:r>
              <a:rPr lang="ja-JP" altLang="en-US" sz="2400" b="0" dirty="0" smtClean="0"/>
              <a:t>リニューアル後</a:t>
            </a:r>
            <a:r>
              <a:rPr lang="ja-JP" altLang="en-US" sz="2400" b="0" dirty="0" smtClean="0"/>
              <a:t>、売上高が前年同月比で約３割増加。</a:t>
            </a:r>
            <a:endParaRPr kumimoji="1" lang="en-US" altLang="ja-JP" sz="2400" b="0" dirty="0" smtClean="0"/>
          </a:p>
          <a:p>
            <a:endParaRPr kumimoji="1" lang="en-US" altLang="ja-JP" sz="2800" dirty="0" smtClean="0"/>
          </a:p>
          <a:p>
            <a:endParaRPr kumimoji="1" lang="en-US" altLang="ja-JP" sz="2800" dirty="0" smtClean="0"/>
          </a:p>
          <a:p>
            <a:endParaRPr kumimoji="1" lang="en-US" altLang="ja-JP" sz="2800" dirty="0" smtClean="0"/>
          </a:p>
        </p:txBody>
      </p:sp>
      <p:pic>
        <p:nvPicPr>
          <p:cNvPr id="2050" name="Picture 2" descr="http://www.asahi.com/business/topics/products/images/TKY200911070159.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62786" y="1335399"/>
            <a:ext cx="1754948" cy="1253033"/>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3984864" y="6119376"/>
            <a:ext cx="4842992" cy="276999"/>
          </a:xfrm>
          <a:prstGeom prst="rect">
            <a:avLst/>
          </a:prstGeom>
          <a:noFill/>
        </p:spPr>
        <p:txBody>
          <a:bodyPr wrap="none" rtlCol="0">
            <a:spAutoFit/>
          </a:bodyPr>
          <a:lstStyle/>
          <a:p>
            <a:r>
              <a:rPr lang="ja-JP" altLang="en-US" sz="1200" dirty="0"/>
              <a:t>セブンプレミアム公式　プレミアムライフ向上委員会　</a:t>
            </a:r>
            <a:r>
              <a:rPr lang="en-US" altLang="ja-JP" sz="1200" dirty="0"/>
              <a:t>http://7premium.jp/</a:t>
            </a:r>
          </a:p>
        </p:txBody>
      </p:sp>
    </p:spTree>
    <p:extLst>
      <p:ext uri="{BB962C8B-B14F-4D97-AF65-F5344CB8AC3E}">
        <p14:creationId xmlns:p14="http://schemas.microsoft.com/office/powerpoint/2010/main" val="2008540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26</a:t>
            </a:fld>
            <a:endParaRPr lang="en-US"/>
          </a:p>
        </p:txBody>
      </p:sp>
      <p:sp>
        <p:nvSpPr>
          <p:cNvPr id="3" name="コンテンツ プレースホルダー 2"/>
          <p:cNvSpPr>
            <a:spLocks noGrp="1"/>
          </p:cNvSpPr>
          <p:nvPr>
            <p:ph sz="quarter" idx="1"/>
          </p:nvPr>
        </p:nvSpPr>
        <p:spPr>
          <a:xfrm>
            <a:off x="236481" y="1298028"/>
            <a:ext cx="8568559" cy="4937760"/>
          </a:xfrm>
        </p:spPr>
        <p:txBody>
          <a:bodyPr/>
          <a:lstStyle/>
          <a:p>
            <a:r>
              <a:rPr kumimoji="1" lang="ja-JP" altLang="en-US" dirty="0" smtClean="0"/>
              <a:t>会員登録制</a:t>
            </a:r>
            <a:endParaRPr kumimoji="1" lang="en-US" altLang="ja-JP" dirty="0" smtClean="0"/>
          </a:p>
          <a:p>
            <a:pPr marL="0" indent="0">
              <a:buNone/>
            </a:pPr>
            <a:endParaRPr kumimoji="1" lang="en-US" altLang="ja-JP" dirty="0" smtClean="0"/>
          </a:p>
          <a:p>
            <a:r>
              <a:rPr kumimoji="1" lang="ja-JP" altLang="en-US" dirty="0" smtClean="0"/>
              <a:t>消費者が</a:t>
            </a:r>
            <a:r>
              <a:rPr lang="ja-JP" altLang="en-US" dirty="0" smtClean="0"/>
              <a:t>商品の改良意見や再販希望商品を投稿</a:t>
            </a:r>
            <a:endParaRPr lang="en-US" altLang="ja-JP" dirty="0" smtClean="0"/>
          </a:p>
          <a:p>
            <a:endParaRPr kumimoji="1" lang="en-US" altLang="ja-JP" dirty="0" smtClean="0"/>
          </a:p>
          <a:p>
            <a:r>
              <a:rPr kumimoji="1" lang="ja-JP" altLang="en-US" dirty="0" smtClean="0"/>
              <a:t>消費者ひとつひとつのリクエストに企業からの返答がある</a:t>
            </a:r>
            <a:endParaRPr kumimoji="1" lang="en-US" altLang="ja-JP" dirty="0" smtClean="0"/>
          </a:p>
          <a:p>
            <a:endParaRPr kumimoji="1" lang="en-US" altLang="ja-JP" dirty="0" smtClean="0"/>
          </a:p>
          <a:p>
            <a:r>
              <a:rPr kumimoji="1" lang="ja-JP" altLang="en-US" dirty="0" smtClean="0"/>
              <a:t>掲示板の「良いね！」等のアクションによって、</a:t>
            </a:r>
            <a:endParaRPr kumimoji="1" lang="en-US" altLang="ja-JP" dirty="0" smtClean="0"/>
          </a:p>
          <a:p>
            <a:pPr marL="0" indent="0">
              <a:buNone/>
            </a:pPr>
            <a:r>
              <a:rPr lang="ja-JP" altLang="en-US" dirty="0"/>
              <a:t>　</a:t>
            </a:r>
            <a:r>
              <a:rPr lang="ja-JP" altLang="en-US" dirty="0" smtClean="0"/>
              <a:t> </a:t>
            </a:r>
            <a:r>
              <a:rPr lang="en-US" altLang="ja-JP" dirty="0" smtClean="0"/>
              <a:t>MUJI</a:t>
            </a:r>
            <a:r>
              <a:rPr lang="ja-JP" altLang="en-US" dirty="0" smtClean="0"/>
              <a:t>マイルが付与され</a:t>
            </a:r>
            <a:r>
              <a:rPr lang="en-US" altLang="ja-JP" dirty="0" smtClean="0"/>
              <a:t>20,000</a:t>
            </a:r>
            <a:r>
              <a:rPr lang="ja-JP" altLang="en-US" dirty="0" smtClean="0"/>
              <a:t>マイルで</a:t>
            </a:r>
            <a:r>
              <a:rPr lang="en-US" altLang="ja-JP" dirty="0" smtClean="0"/>
              <a:t>200</a:t>
            </a:r>
            <a:r>
              <a:rPr lang="ja-JP" altLang="en-US" dirty="0" smtClean="0"/>
              <a:t>円として</a:t>
            </a:r>
            <a:endParaRPr lang="en-US" altLang="ja-JP" dirty="0" smtClean="0"/>
          </a:p>
          <a:p>
            <a:pPr marL="0" indent="0">
              <a:buNone/>
            </a:pPr>
            <a:r>
              <a:rPr kumimoji="1" lang="ja-JP" altLang="en-US" dirty="0"/>
              <a:t>　</a:t>
            </a:r>
            <a:r>
              <a:rPr kumimoji="1" lang="ja-JP" altLang="en-US" dirty="0" smtClean="0"/>
              <a:t> 自分の欲しいものの為に使うことが可能</a:t>
            </a:r>
            <a:endParaRPr kumimoji="1" lang="ja-JP" altLang="en-US" dirty="0"/>
          </a:p>
        </p:txBody>
      </p:sp>
      <p:sp>
        <p:nvSpPr>
          <p:cNvPr id="6" name="タイトル 5"/>
          <p:cNvSpPr>
            <a:spLocks noGrp="1"/>
          </p:cNvSpPr>
          <p:nvPr>
            <p:ph type="title"/>
          </p:nvPr>
        </p:nvSpPr>
        <p:spPr/>
        <p:txBody>
          <a:bodyPr>
            <a:normAutofit/>
          </a:bodyPr>
          <a:lstStyle/>
          <a:p>
            <a:r>
              <a:rPr kumimoji="1" lang="ja-JP" altLang="en-US" dirty="0" smtClean="0"/>
              <a:t>②事例　くらしの良品計画</a:t>
            </a:r>
            <a:endParaRPr kumimoji="1" lang="ja-JP" altLang="en-US" dirty="0"/>
          </a:p>
        </p:txBody>
      </p:sp>
      <p:sp>
        <p:nvSpPr>
          <p:cNvPr id="7" name="テキスト ボックス 6"/>
          <p:cNvSpPr txBox="1"/>
          <p:nvPr/>
        </p:nvSpPr>
        <p:spPr>
          <a:xfrm>
            <a:off x="5234154" y="6030339"/>
            <a:ext cx="3768019" cy="276999"/>
          </a:xfrm>
          <a:prstGeom prst="rect">
            <a:avLst/>
          </a:prstGeom>
          <a:noFill/>
        </p:spPr>
        <p:txBody>
          <a:bodyPr wrap="none" rtlCol="0">
            <a:spAutoFit/>
          </a:bodyPr>
          <a:lstStyle/>
          <a:p>
            <a:r>
              <a:rPr kumimoji="1" lang="ja-JP" altLang="en-US" sz="1200" dirty="0" smtClean="0"/>
              <a:t>くらしの良品研究所</a:t>
            </a:r>
            <a:r>
              <a:rPr kumimoji="1" lang="en-US" altLang="ja-JP" sz="1200" dirty="0" smtClean="0"/>
              <a:t>http</a:t>
            </a:r>
            <a:r>
              <a:rPr kumimoji="1" lang="en-US" altLang="ja-JP" sz="1200" dirty="0"/>
              <a:t>://www.muji.net/lab/?area=header</a:t>
            </a:r>
            <a:endParaRPr kumimoji="1" lang="ja-JP" altLang="en-US" sz="1200" dirty="0"/>
          </a:p>
        </p:txBody>
      </p:sp>
      <p:pic>
        <p:nvPicPr>
          <p:cNvPr id="1026" name="Picture 2" descr="http://ord.yahoo.co.jp/o/image/SIG=120fd7s88/EXP=1410068994;_ylc=X3IDMgRmc3QDMARpZHgDMARvaWQDQU5kOUdjU0hmRFkxQlRBZXNnYWZndGM5eFBlbHluVm9WRFBROVVsNUpJM1VuVkplSmotYmJHQTNkVlRpRkEEcAM1NFNoNVkydzZJbXY1Wk9CBHBvcwMxNARzZWMDc2h3BHNsawNyaQ--/**http%3a/www.mrt-micc.co.jp/bf/img/mj_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8614" y="328558"/>
            <a:ext cx="238125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609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②事例　くらしの良品計画</a:t>
            </a:r>
            <a:endParaRPr kumimoji="1" lang="ja-JP" altLang="en-US" dirty="0"/>
          </a:p>
        </p:txBody>
      </p:sp>
      <p:sp>
        <p:nvSpPr>
          <p:cNvPr id="3" name="日付プレースホルダー 2"/>
          <p:cNvSpPr>
            <a:spLocks noGrp="1"/>
          </p:cNvSpPr>
          <p:nvPr>
            <p:ph type="dt" sz="half" idx="10"/>
          </p:nvPr>
        </p:nvSpPr>
        <p:spPr/>
        <p:txBody>
          <a:bodyPr/>
          <a:lstStyle/>
          <a:p>
            <a:r>
              <a:rPr lang="en-US" altLang="ja-JP" smtClean="0"/>
              <a:t>9/12/2014</a:t>
            </a:r>
            <a:endParaRPr lang="en-US"/>
          </a:p>
        </p:txBody>
      </p:sp>
      <p:sp>
        <p:nvSpPr>
          <p:cNvPr id="4" name="スライド番号プレースホルダー 3"/>
          <p:cNvSpPr>
            <a:spLocks noGrp="1"/>
          </p:cNvSpPr>
          <p:nvPr>
            <p:ph type="sldNum" sz="quarter" idx="12"/>
          </p:nvPr>
        </p:nvSpPr>
        <p:spPr/>
        <p:txBody>
          <a:bodyPr/>
          <a:lstStyle/>
          <a:p>
            <a:fld id="{B9D2C864-9362-43C7-A136-D9C41D93A96D}" type="slidenum">
              <a:rPr lang="en-US" smtClean="0"/>
              <a:t>27</a:t>
            </a:fld>
            <a:endParaRPr lang="en-US"/>
          </a:p>
        </p:txBody>
      </p:sp>
      <p:pic>
        <p:nvPicPr>
          <p:cNvPr id="2050" name="Picture 2"/>
          <p:cNvPicPr>
            <a:picLocks noGrp="1" noChangeAspect="1" noChangeArrowheads="1"/>
          </p:cNvPicPr>
          <p:nvPr>
            <p:ph sz="quarter" idx="1"/>
          </p:nvPr>
        </p:nvPicPr>
        <p:blipFill>
          <a:blip r:embed="rId2" cstate="email">
            <a:extLst>
              <a:ext uri="{28A0092B-C50C-407E-A947-70E740481C1C}">
                <a14:useLocalDpi xmlns:a14="http://schemas.microsoft.com/office/drawing/2010/main" val="0"/>
              </a:ext>
            </a:extLst>
          </a:blip>
          <a:srcRect/>
          <a:stretch>
            <a:fillRect/>
          </a:stretch>
        </p:blipFill>
        <p:spPr bwMode="auto">
          <a:xfrm>
            <a:off x="67659" y="1221828"/>
            <a:ext cx="5631320" cy="513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四角形吹き出し 6"/>
          <p:cNvSpPr/>
          <p:nvPr/>
        </p:nvSpPr>
        <p:spPr>
          <a:xfrm>
            <a:off x="5636172" y="1883980"/>
            <a:ext cx="2971801" cy="1182413"/>
          </a:xfrm>
          <a:prstGeom prst="wedgeRectCallout">
            <a:avLst>
              <a:gd name="adj1" fmla="val -50833"/>
              <a:gd name="adj2" fmla="val 69833"/>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948513" y="2139645"/>
            <a:ext cx="2577950" cy="923330"/>
          </a:xfrm>
          <a:prstGeom prst="rect">
            <a:avLst/>
          </a:prstGeom>
          <a:noFill/>
        </p:spPr>
        <p:txBody>
          <a:bodyPr wrap="none" rtlCol="0">
            <a:spAutoFit/>
          </a:bodyPr>
          <a:lstStyle/>
          <a:p>
            <a:r>
              <a:rPr kumimoji="1" lang="ja-JP" altLang="en-US" dirty="0" smtClean="0"/>
              <a:t>　消費者→無印良品</a:t>
            </a:r>
            <a:endParaRPr kumimoji="1" lang="en-US" altLang="ja-JP" dirty="0" smtClean="0"/>
          </a:p>
          <a:p>
            <a:r>
              <a:rPr kumimoji="1" lang="ja-JP" altLang="en-US" dirty="0" smtClean="0"/>
              <a:t>こんな商品が欲しい！！</a:t>
            </a:r>
            <a:endParaRPr kumimoji="1" lang="en-US" altLang="ja-JP" dirty="0" smtClean="0"/>
          </a:p>
          <a:p>
            <a:endParaRPr kumimoji="1" lang="en-US" altLang="ja-JP" dirty="0"/>
          </a:p>
        </p:txBody>
      </p:sp>
      <p:sp>
        <p:nvSpPr>
          <p:cNvPr id="9" name="四角形吹き出し 8"/>
          <p:cNvSpPr/>
          <p:nvPr/>
        </p:nvSpPr>
        <p:spPr>
          <a:xfrm>
            <a:off x="5617581" y="4114800"/>
            <a:ext cx="3061336" cy="1198179"/>
          </a:xfrm>
          <a:prstGeom prst="wedgeRectCallout">
            <a:avLst>
              <a:gd name="adj1" fmla="val -43461"/>
              <a:gd name="adj2" fmla="val 73684"/>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132586" y="4344557"/>
            <a:ext cx="2031325" cy="646331"/>
          </a:xfrm>
          <a:prstGeom prst="rect">
            <a:avLst/>
          </a:prstGeom>
          <a:noFill/>
        </p:spPr>
        <p:txBody>
          <a:bodyPr wrap="none" rtlCol="0">
            <a:spAutoFit/>
          </a:bodyPr>
          <a:lstStyle/>
          <a:p>
            <a:r>
              <a:rPr kumimoji="1" lang="ja-JP" altLang="en-US" dirty="0" smtClean="0"/>
              <a:t>無印良品→消費者</a:t>
            </a:r>
            <a:endParaRPr kumimoji="1" lang="en-US" altLang="ja-JP" dirty="0" smtClean="0"/>
          </a:p>
          <a:p>
            <a:r>
              <a:rPr kumimoji="1" lang="ja-JP" altLang="en-US" dirty="0" smtClean="0"/>
              <a:t>　　過程を報告</a:t>
            </a:r>
            <a:endParaRPr kumimoji="1" lang="ja-JP" altLang="en-US" dirty="0"/>
          </a:p>
        </p:txBody>
      </p:sp>
    </p:spTree>
    <p:extLst>
      <p:ext uri="{BB962C8B-B14F-4D97-AF65-F5344CB8AC3E}">
        <p14:creationId xmlns:p14="http://schemas.microsoft.com/office/powerpoint/2010/main" val="41413475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③</a:t>
            </a:r>
            <a:r>
              <a:rPr kumimoji="1" lang="ja-JP" altLang="en-US" dirty="0" smtClean="0"/>
              <a:t>事例</a:t>
            </a:r>
            <a:r>
              <a:rPr lang="ja-JP" altLang="en-US" dirty="0"/>
              <a:t>　</a:t>
            </a:r>
            <a:r>
              <a:rPr kumimoji="1" lang="en-US" altLang="ja-JP" dirty="0" smtClean="0"/>
              <a:t>Twitter </a:t>
            </a:r>
            <a:r>
              <a:rPr kumimoji="1" lang="ja-JP" altLang="en-US" dirty="0" smtClean="0"/>
              <a:t>おむすび</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28</a:t>
            </a:fld>
            <a:endParaRPr kumimoji="1" lang="ja-JP" altLang="en-US"/>
          </a:p>
        </p:txBody>
      </p:sp>
      <p:sp>
        <p:nvSpPr>
          <p:cNvPr id="3" name="コンテンツ プレースホルダー 2"/>
          <p:cNvSpPr>
            <a:spLocks noGrp="1"/>
          </p:cNvSpPr>
          <p:nvPr>
            <p:ph sz="quarter" idx="1"/>
          </p:nvPr>
        </p:nvSpPr>
        <p:spPr>
          <a:xfrm>
            <a:off x="163746" y="1418898"/>
            <a:ext cx="8735889" cy="4601358"/>
          </a:xfrm>
        </p:spPr>
        <p:txBody>
          <a:bodyPr>
            <a:normAutofit/>
          </a:bodyPr>
          <a:lstStyle/>
          <a:p>
            <a:r>
              <a:rPr lang="ja-JP" altLang="en-US" sz="2800" dirty="0" smtClean="0"/>
              <a:t>２０１０年</a:t>
            </a:r>
            <a:r>
              <a:rPr lang="ja-JP" altLang="en-US" sz="2800" dirty="0"/>
              <a:t>９月、</a:t>
            </a:r>
            <a:r>
              <a:rPr lang="en-US" altLang="ja-JP" sz="2800" dirty="0"/>
              <a:t>Twitter</a:t>
            </a:r>
            <a:r>
              <a:rPr lang="ja-JP" altLang="en-US" sz="2800" dirty="0"/>
              <a:t>公式アカウント“ファミマ</a:t>
            </a:r>
            <a:r>
              <a:rPr lang="ja-JP" altLang="en-US" sz="2800" dirty="0" err="1"/>
              <a:t>なう</a:t>
            </a:r>
            <a:r>
              <a:rPr lang="ja-JP" altLang="en-US" sz="2800" dirty="0"/>
              <a:t>”</a:t>
            </a:r>
            <a:r>
              <a:rPr lang="ja-JP" altLang="en-US" sz="2800" dirty="0" smtClean="0"/>
              <a:t>を</a:t>
            </a:r>
            <a:endParaRPr lang="en-US" altLang="ja-JP" sz="2800" dirty="0" smtClean="0"/>
          </a:p>
          <a:p>
            <a:pPr marL="0" indent="0">
              <a:buNone/>
            </a:pPr>
            <a:r>
              <a:rPr lang="ja-JP" altLang="en-US" sz="2800" dirty="0"/>
              <a:t>　</a:t>
            </a:r>
            <a:r>
              <a:rPr lang="ja-JP" altLang="en-US" sz="2800" dirty="0" smtClean="0"/>
              <a:t>利用</a:t>
            </a:r>
            <a:r>
              <a:rPr lang="ja-JP" altLang="en-US" sz="2800" dirty="0"/>
              <a:t>した消費者参加型のおむすび開発に乗り出した。</a:t>
            </a:r>
          </a:p>
          <a:p>
            <a:r>
              <a:rPr lang="ja-JP" altLang="en-US" sz="2800" dirty="0"/>
              <a:t>それまで“ファミマ</a:t>
            </a:r>
            <a:r>
              <a:rPr lang="ja-JP" altLang="en-US" sz="2800" dirty="0" err="1"/>
              <a:t>なう</a:t>
            </a:r>
            <a:r>
              <a:rPr lang="ja-JP" altLang="en-US" sz="2800" dirty="0"/>
              <a:t>”をフォローしていなかった消費者からの投稿も多く、３５００件超えのアイデアが集まった。</a:t>
            </a:r>
          </a:p>
          <a:p>
            <a:r>
              <a:rPr lang="ja-JP" altLang="en-US" sz="2800" dirty="0" smtClean="0"/>
              <a:t>要望</a:t>
            </a:r>
            <a:r>
              <a:rPr lang="ja-JP" altLang="en-US" sz="2800" dirty="0"/>
              <a:t>の多いアイデアのうち実現可能性、味</a:t>
            </a:r>
            <a:r>
              <a:rPr lang="ja-JP" altLang="en-US" sz="2800" dirty="0" smtClean="0"/>
              <a:t>、</a:t>
            </a:r>
            <a:endParaRPr lang="en-US" altLang="ja-JP" sz="2800" dirty="0" smtClean="0"/>
          </a:p>
          <a:p>
            <a:pPr marL="0" indent="0">
              <a:buNone/>
            </a:pPr>
            <a:r>
              <a:rPr lang="ja-JP" altLang="en-US" sz="2800" b="0" dirty="0"/>
              <a:t>　</a:t>
            </a:r>
            <a:r>
              <a:rPr lang="ja-JP" altLang="en-US" sz="2800" b="0" dirty="0" smtClean="0"/>
              <a:t>食材調達コストに優れ、さらに独自性</a:t>
            </a:r>
            <a:r>
              <a:rPr lang="ja-JP" altLang="en-US" sz="2800" b="0" dirty="0" smtClean="0"/>
              <a:t>の</a:t>
            </a:r>
            <a:endParaRPr lang="en-US" altLang="ja-JP" sz="2800" b="0" dirty="0" smtClean="0"/>
          </a:p>
          <a:p>
            <a:pPr marL="0" indent="0">
              <a:buNone/>
            </a:pPr>
            <a:r>
              <a:rPr lang="ja-JP" altLang="en-US" sz="2800" dirty="0"/>
              <a:t>　</a:t>
            </a:r>
            <a:r>
              <a:rPr lang="ja-JP" altLang="en-US" sz="2800" b="0" dirty="0" smtClean="0"/>
              <a:t>強い</a:t>
            </a:r>
            <a:r>
              <a:rPr lang="ja-JP" altLang="en-US" sz="2800" b="0" dirty="0" smtClean="0"/>
              <a:t>もの</a:t>
            </a:r>
            <a:r>
              <a:rPr lang="ja-JP" altLang="en-US" sz="2800" b="0" dirty="0" smtClean="0"/>
              <a:t>を２０</a:t>
            </a:r>
            <a:r>
              <a:rPr lang="ja-JP" altLang="en-US" sz="2800" b="0" dirty="0" smtClean="0"/>
              <a:t>案まで絞込み</a:t>
            </a:r>
            <a:endParaRPr lang="en-US" altLang="ja-JP" sz="2800" b="0" dirty="0"/>
          </a:p>
          <a:p>
            <a:pPr marL="0" indent="0">
              <a:buNone/>
            </a:pPr>
            <a:r>
              <a:rPr kumimoji="1" lang="ja-JP" altLang="en-US" sz="2800" b="0" dirty="0" smtClean="0"/>
              <a:t>　　</a:t>
            </a:r>
            <a:endParaRPr kumimoji="1" lang="en-US" altLang="ja-JP" sz="2800" b="0" dirty="0" smtClean="0"/>
          </a:p>
          <a:p>
            <a:pPr marL="0" indent="0">
              <a:buNone/>
            </a:pPr>
            <a:r>
              <a:rPr lang="ja-JP" altLang="en-US" sz="2800" dirty="0"/>
              <a:t>　</a:t>
            </a:r>
            <a:r>
              <a:rPr kumimoji="1" lang="ja-JP" altLang="en-US" sz="2800" b="0" dirty="0" smtClean="0"/>
              <a:t>→</a:t>
            </a:r>
            <a:r>
              <a:rPr kumimoji="1" lang="ja-JP" altLang="en-US" sz="2800" b="0" dirty="0" smtClean="0"/>
              <a:t>２度の投票を経て製品化にこぎつけた。</a:t>
            </a:r>
            <a:endParaRPr kumimoji="1" lang="ja-JP" altLang="en-US" sz="2800" b="0" dirty="0"/>
          </a:p>
        </p:txBody>
      </p:sp>
      <p:sp>
        <p:nvSpPr>
          <p:cNvPr id="6" name="テキスト ボックス 5"/>
          <p:cNvSpPr txBox="1"/>
          <p:nvPr/>
        </p:nvSpPr>
        <p:spPr>
          <a:xfrm>
            <a:off x="3903028" y="6034380"/>
            <a:ext cx="5174815" cy="276999"/>
          </a:xfrm>
          <a:prstGeom prst="rect">
            <a:avLst/>
          </a:prstGeom>
          <a:noFill/>
        </p:spPr>
        <p:txBody>
          <a:bodyPr wrap="none" rtlCol="0">
            <a:spAutoFit/>
          </a:bodyPr>
          <a:lstStyle/>
          <a:p>
            <a:r>
              <a:rPr lang="ja-JP" altLang="en-US" sz="1200" dirty="0"/>
              <a:t>消費者参加型の商品開発～消費者は開発パートナー～　</a:t>
            </a:r>
            <a:r>
              <a:rPr lang="ja-JP" altLang="en-US" sz="1200" dirty="0" smtClean="0"/>
              <a:t>日経</a:t>
            </a:r>
            <a:r>
              <a:rPr lang="ja-JP" altLang="en-US" sz="1200" dirty="0"/>
              <a:t>ビジネス</a:t>
            </a:r>
            <a:r>
              <a:rPr lang="en-US" altLang="ja-JP" sz="1200" dirty="0"/>
              <a:t>[2011]</a:t>
            </a:r>
          </a:p>
        </p:txBody>
      </p:sp>
    </p:spTree>
    <p:extLst>
      <p:ext uri="{BB962C8B-B14F-4D97-AF65-F5344CB8AC3E}">
        <p14:creationId xmlns:p14="http://schemas.microsoft.com/office/powerpoint/2010/main" val="18568616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3703" y="-213948"/>
            <a:ext cx="5791200" cy="1364832"/>
          </a:xfrm>
        </p:spPr>
        <p:txBody>
          <a:bodyPr/>
          <a:lstStyle/>
          <a:p>
            <a:r>
              <a:rPr lang="ja-JP" altLang="en-US" dirty="0" smtClean="0"/>
              <a:t>③</a:t>
            </a:r>
            <a:r>
              <a:rPr lang="ja-JP" altLang="en-US" dirty="0" smtClean="0"/>
              <a:t>事例</a:t>
            </a:r>
            <a:r>
              <a:rPr lang="ja-JP" altLang="en-US" dirty="0"/>
              <a:t>　</a:t>
            </a:r>
            <a:r>
              <a:rPr kumimoji="1" lang="en-US" altLang="ja-JP" dirty="0" smtClean="0"/>
              <a:t>Twitter</a:t>
            </a:r>
            <a:r>
              <a:rPr kumimoji="1" lang="ja-JP" altLang="en-US" dirty="0" smtClean="0"/>
              <a:t>おむすび</a:t>
            </a:r>
            <a:endParaRPr kumimoji="1" lang="ja-JP" altLang="en-US" dirty="0"/>
          </a:p>
        </p:txBody>
      </p:sp>
      <p:sp>
        <p:nvSpPr>
          <p:cNvPr id="5" name="日付プレースホルダー 4"/>
          <p:cNvSpPr>
            <a:spLocks noGrp="1"/>
          </p:cNvSpPr>
          <p:nvPr>
            <p:ph type="dt" sz="half" idx="10"/>
          </p:nvPr>
        </p:nvSpPr>
        <p:spPr/>
        <p:txBody>
          <a:bodyPr/>
          <a:lstStyle/>
          <a:p>
            <a:r>
              <a:rPr kumimoji="1" lang="en-US" altLang="ja-JP" smtClean="0"/>
              <a:t>9/12/2014</a:t>
            </a:r>
            <a:endParaRPr kumimoji="1" lang="ja-JP" altLang="en-US"/>
          </a:p>
        </p:txBody>
      </p:sp>
      <p:sp>
        <p:nvSpPr>
          <p:cNvPr id="6" name="スライド番号プレースホルダー 5"/>
          <p:cNvSpPr>
            <a:spLocks noGrp="1"/>
          </p:cNvSpPr>
          <p:nvPr>
            <p:ph type="sldNum" sz="quarter" idx="12"/>
          </p:nvPr>
        </p:nvSpPr>
        <p:spPr/>
        <p:txBody>
          <a:bodyPr/>
          <a:lstStyle/>
          <a:p>
            <a:fld id="{6254D28C-2860-4304-94DA-A04C4D24A870}" type="slidenum">
              <a:rPr kumimoji="1" lang="ja-JP" altLang="en-US" smtClean="0"/>
              <a:t>29</a:t>
            </a:fld>
            <a:endParaRPr kumimoji="1" lang="ja-JP" altLang="en-US"/>
          </a:p>
        </p:txBody>
      </p:sp>
      <p:sp>
        <p:nvSpPr>
          <p:cNvPr id="3" name="コンテンツ プレースホルダー 2"/>
          <p:cNvSpPr>
            <a:spLocks noGrp="1"/>
          </p:cNvSpPr>
          <p:nvPr>
            <p:ph sz="quarter" idx="1"/>
          </p:nvPr>
        </p:nvSpPr>
        <p:spPr>
          <a:xfrm>
            <a:off x="114300" y="1752600"/>
            <a:ext cx="8890144" cy="4373563"/>
          </a:xfrm>
        </p:spPr>
        <p:txBody>
          <a:bodyPr>
            <a:normAutofit/>
          </a:bodyPr>
          <a:lstStyle/>
          <a:p>
            <a:endParaRPr lang="en-US" altLang="ja-JP" dirty="0" smtClean="0"/>
          </a:p>
          <a:p>
            <a:endParaRPr kumimoji="1" lang="en-US" altLang="ja-JP" dirty="0"/>
          </a:p>
          <a:p>
            <a:endParaRPr lang="en-US" altLang="ja-JP" dirty="0" smtClean="0"/>
          </a:p>
          <a:p>
            <a:pPr marL="0" indent="0">
              <a:buNone/>
            </a:pPr>
            <a:endParaRPr lang="en-US" altLang="ja-JP" dirty="0" smtClean="0"/>
          </a:p>
          <a:p>
            <a:r>
              <a:rPr lang="ja-JP" altLang="en-US" sz="2800" dirty="0"/>
              <a:t>発売週で３種のうち２種が同社のおむすび売上ベスト５</a:t>
            </a:r>
            <a:r>
              <a:rPr lang="ja-JP" altLang="en-US" sz="2800" dirty="0" smtClean="0"/>
              <a:t>に入る</a:t>
            </a:r>
            <a:r>
              <a:rPr lang="ja-JP" altLang="en-US" sz="2800" dirty="0"/>
              <a:t>など売上は好調。</a:t>
            </a:r>
          </a:p>
          <a:p>
            <a:r>
              <a:rPr lang="ja-JP" altLang="en-US" sz="2800" dirty="0"/>
              <a:t>発売までにかかった期間はアイデア募集</a:t>
            </a:r>
            <a:r>
              <a:rPr lang="ja-JP" altLang="en-US" sz="2800" dirty="0" smtClean="0"/>
              <a:t>から</a:t>
            </a:r>
            <a:endParaRPr lang="en-US" altLang="ja-JP" sz="2800" dirty="0" smtClean="0"/>
          </a:p>
          <a:p>
            <a:pPr marL="0" indent="0">
              <a:buNone/>
            </a:pPr>
            <a:r>
              <a:rPr lang="ja-JP" altLang="en-US" sz="2800" dirty="0" smtClean="0"/>
              <a:t>　３ヶ月</a:t>
            </a:r>
            <a:r>
              <a:rPr lang="ja-JP" altLang="en-US" sz="2800" dirty="0"/>
              <a:t>に満たず</a:t>
            </a:r>
            <a:r>
              <a:rPr lang="ja-JP" altLang="en-US" sz="2800" dirty="0" smtClean="0"/>
              <a:t>、通常</a:t>
            </a:r>
            <a:r>
              <a:rPr lang="ja-JP" altLang="en-US" sz="2800" dirty="0"/>
              <a:t>の新製品開発に比べ半分の期間。</a:t>
            </a:r>
          </a:p>
          <a:p>
            <a:endParaRPr kumimoji="1" lang="en-US" altLang="ja-JP" sz="2800" dirty="0" smtClean="0"/>
          </a:p>
        </p:txBody>
      </p:sp>
      <p:pic>
        <p:nvPicPr>
          <p:cNvPr id="1026" name="Picture 2" descr="http://i.gzn.jp/img/2010/12/03/famima_twitter_onigiri/P1670146.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39976" y="1208821"/>
            <a:ext cx="2808312" cy="2107276"/>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3971925" y="1939942"/>
            <a:ext cx="4581525" cy="1015663"/>
          </a:xfrm>
          <a:prstGeom prst="rect">
            <a:avLst/>
          </a:prstGeom>
          <a:noFill/>
        </p:spPr>
        <p:txBody>
          <a:bodyPr wrap="square" rtlCol="0">
            <a:spAutoFit/>
          </a:bodyPr>
          <a:lstStyle/>
          <a:p>
            <a:r>
              <a:rPr kumimoji="1" lang="ja-JP" altLang="en-US" sz="2000" dirty="0" smtClean="0"/>
              <a:t>・明太チーズと青</a:t>
            </a:r>
            <a:r>
              <a:rPr kumimoji="1" lang="ja-JP" altLang="en-US" sz="2000" dirty="0" err="1" smtClean="0"/>
              <a:t>じそごはん</a:t>
            </a:r>
            <a:r>
              <a:rPr kumimoji="1" lang="ja-JP" altLang="en-US" sz="2000" dirty="0" smtClean="0"/>
              <a:t>おむすび</a:t>
            </a:r>
            <a:endParaRPr kumimoji="1" lang="en-US" altLang="ja-JP" sz="2000" dirty="0" smtClean="0"/>
          </a:p>
          <a:p>
            <a:r>
              <a:rPr lang="ja-JP" altLang="en-US" sz="2000" dirty="0" smtClean="0"/>
              <a:t>・牛すきたまごか</a:t>
            </a:r>
            <a:r>
              <a:rPr lang="ja-JP" altLang="en-US" sz="2000" dirty="0" err="1" smtClean="0"/>
              <a:t>けごはん</a:t>
            </a:r>
            <a:r>
              <a:rPr lang="ja-JP" altLang="en-US" sz="2000" dirty="0" smtClean="0"/>
              <a:t>風おむすび</a:t>
            </a:r>
            <a:endParaRPr lang="en-US" altLang="ja-JP" sz="2000" dirty="0" smtClean="0"/>
          </a:p>
          <a:p>
            <a:r>
              <a:rPr kumimoji="1" lang="ja-JP" altLang="en-US" sz="2000" dirty="0" smtClean="0"/>
              <a:t>・ベーコンチーズ</a:t>
            </a:r>
            <a:r>
              <a:rPr kumimoji="1" lang="ja-JP" altLang="en-US" sz="2000" dirty="0" err="1" smtClean="0"/>
              <a:t>おかか</a:t>
            </a:r>
            <a:r>
              <a:rPr kumimoji="1" lang="ja-JP" altLang="en-US" sz="2000" dirty="0" smtClean="0"/>
              <a:t>焼おむすび</a:t>
            </a:r>
            <a:endParaRPr kumimoji="1" lang="ja-JP" altLang="en-US" sz="2000" dirty="0"/>
          </a:p>
        </p:txBody>
      </p:sp>
      <p:sp>
        <p:nvSpPr>
          <p:cNvPr id="7" name="テキスト ボックス 6"/>
          <p:cNvSpPr txBox="1"/>
          <p:nvPr/>
        </p:nvSpPr>
        <p:spPr>
          <a:xfrm>
            <a:off x="3898336" y="6071590"/>
            <a:ext cx="5174815" cy="276999"/>
          </a:xfrm>
          <a:prstGeom prst="rect">
            <a:avLst/>
          </a:prstGeom>
          <a:noFill/>
        </p:spPr>
        <p:txBody>
          <a:bodyPr wrap="none" rtlCol="0">
            <a:spAutoFit/>
          </a:bodyPr>
          <a:lstStyle/>
          <a:p>
            <a:r>
              <a:rPr lang="ja-JP" altLang="en-US" sz="1200" dirty="0"/>
              <a:t>消費者参加型の商品開発～消費者は開発パートナー～　</a:t>
            </a:r>
            <a:r>
              <a:rPr lang="ja-JP" altLang="en-US" sz="1200" dirty="0" smtClean="0"/>
              <a:t>日経</a:t>
            </a:r>
            <a:r>
              <a:rPr lang="ja-JP" altLang="en-US" sz="1200" dirty="0"/>
              <a:t>ビジネス</a:t>
            </a:r>
            <a:r>
              <a:rPr lang="en-US" altLang="ja-JP" sz="1200" dirty="0"/>
              <a:t>[2011]</a:t>
            </a:r>
          </a:p>
        </p:txBody>
      </p:sp>
    </p:spTree>
    <p:extLst>
      <p:ext uri="{BB962C8B-B14F-4D97-AF65-F5344CB8AC3E}">
        <p14:creationId xmlns:p14="http://schemas.microsoft.com/office/powerpoint/2010/main" val="1407073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3</a:t>
            </a:fld>
            <a:endParaRPr lang="en-US"/>
          </a:p>
        </p:txBody>
      </p:sp>
      <p:sp>
        <p:nvSpPr>
          <p:cNvPr id="3" name="コンテンツ プレースホルダー 2"/>
          <p:cNvSpPr>
            <a:spLocks noGrp="1"/>
          </p:cNvSpPr>
          <p:nvPr>
            <p:ph sz="quarter" idx="1"/>
          </p:nvPr>
        </p:nvSpPr>
        <p:spPr>
          <a:xfrm>
            <a:off x="914400" y="1735138"/>
            <a:ext cx="7488621" cy="4056062"/>
          </a:xfrm>
        </p:spPr>
        <p:txBody>
          <a:bodyPr>
            <a:normAutofit/>
          </a:bodyPr>
          <a:lstStyle/>
          <a:p>
            <a:r>
              <a:rPr kumimoji="1" lang="ja-JP" altLang="en-US" dirty="0" smtClean="0"/>
              <a:t>現代の消費の傾向は多様化し、世の中に商品が溢れている。</a:t>
            </a:r>
            <a:endParaRPr kumimoji="1" lang="en-US" altLang="ja-JP" dirty="0" smtClean="0"/>
          </a:p>
          <a:p>
            <a:r>
              <a:rPr lang="ja-JP" altLang="en-US" dirty="0" smtClean="0"/>
              <a:t>機能で差別化できなくなり、コモディティ化が問題となっている。</a:t>
            </a:r>
            <a:endParaRPr lang="en-US" altLang="ja-JP" dirty="0" smtClean="0"/>
          </a:p>
          <a:p>
            <a:r>
              <a:rPr kumimoji="1" lang="ja-JP" altLang="en-US" dirty="0" smtClean="0"/>
              <a:t>企業が消費者に一方的</a:t>
            </a:r>
            <a:r>
              <a:rPr lang="ja-JP" altLang="en-US" dirty="0" smtClean="0"/>
              <a:t>に商</a:t>
            </a:r>
            <a:r>
              <a:rPr kumimoji="1" lang="ja-JP" altLang="en-US" dirty="0" smtClean="0"/>
              <a:t>品を提供するだけでは、たくさんある商品の中から選んでもらうことは難しくなってきているのではないかという印象を受けた。</a:t>
            </a:r>
            <a:endParaRPr kumimoji="1" lang="en-US" altLang="ja-JP" dirty="0" smtClean="0"/>
          </a:p>
          <a:p>
            <a:r>
              <a:rPr lang="ja-JP" altLang="en-US" dirty="0" smtClean="0"/>
              <a:t>では消費者はなにを重視しているのだろうか？</a:t>
            </a:r>
            <a:endParaRPr kumimoji="1" lang="en-US" altLang="ja-JP" dirty="0" smtClean="0"/>
          </a:p>
          <a:p>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40765556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研究目的</a:t>
            </a:r>
            <a:endParaRPr kumimoji="1" lang="ja-JP" altLang="en-US" dirty="0"/>
          </a:p>
        </p:txBody>
      </p:sp>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スライド番号プレースホルダー 5"/>
          <p:cNvSpPr>
            <a:spLocks noGrp="1"/>
          </p:cNvSpPr>
          <p:nvPr>
            <p:ph type="sldNum" sz="quarter" idx="12"/>
          </p:nvPr>
        </p:nvSpPr>
        <p:spPr/>
        <p:txBody>
          <a:bodyPr/>
          <a:lstStyle/>
          <a:p>
            <a:fld id="{B9D2C864-9362-43C7-A136-D9C41D93A96D}" type="slidenum">
              <a:rPr lang="en-US" smtClean="0"/>
              <a:t>30</a:t>
            </a:fld>
            <a:endParaRPr lang="en-US"/>
          </a:p>
        </p:txBody>
      </p:sp>
      <p:sp>
        <p:nvSpPr>
          <p:cNvPr id="4" name="横巻き 3"/>
          <p:cNvSpPr/>
          <p:nvPr/>
        </p:nvSpPr>
        <p:spPr>
          <a:xfrm>
            <a:off x="234597" y="1278805"/>
            <a:ext cx="7459581" cy="4219074"/>
          </a:xfrm>
          <a:prstGeom prst="horizontalScroll">
            <a:avLst/>
          </a:prstGeom>
          <a:solidFill>
            <a:schemeClr val="accent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sz="quarter" idx="1"/>
          </p:nvPr>
        </p:nvSpPr>
        <p:spPr>
          <a:xfrm>
            <a:off x="1301893" y="2952301"/>
            <a:ext cx="6190667" cy="1203158"/>
          </a:xfrm>
        </p:spPr>
        <p:txBody>
          <a:bodyPr>
            <a:normAutofit/>
          </a:bodyPr>
          <a:lstStyle/>
          <a:p>
            <a:pPr marL="0" indent="0">
              <a:buNone/>
            </a:pPr>
            <a:r>
              <a:rPr kumimoji="1" lang="ja-JP" altLang="en-US" dirty="0" smtClean="0"/>
              <a:t>企業のロイヤルティの向上に対して</a:t>
            </a:r>
            <a:endParaRPr kumimoji="1" lang="en-US" altLang="ja-JP" dirty="0" smtClean="0"/>
          </a:p>
          <a:p>
            <a:pPr marL="0" indent="0">
              <a:buNone/>
            </a:pPr>
            <a:r>
              <a:rPr kumimoji="1" lang="ja-JP" altLang="en-US" dirty="0" smtClean="0"/>
              <a:t>　　有効的な価値共創を探る</a:t>
            </a:r>
            <a:endParaRPr kumimoji="1" lang="ja-JP" altLang="en-US" dirty="0"/>
          </a:p>
        </p:txBody>
      </p:sp>
      <p:pic>
        <p:nvPicPr>
          <p:cNvPr id="7" name="図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579270" y="4524704"/>
            <a:ext cx="1333403" cy="1697868"/>
          </a:xfrm>
          <a:prstGeom prst="rect">
            <a:avLst/>
          </a:prstGeom>
        </p:spPr>
      </p:pic>
    </p:spTree>
    <p:extLst>
      <p:ext uri="{BB962C8B-B14F-4D97-AF65-F5344CB8AC3E}">
        <p14:creationId xmlns:p14="http://schemas.microsoft.com/office/powerpoint/2010/main" val="42708297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日付プレースホルダー 2"/>
          <p:cNvSpPr>
            <a:spLocks noGrp="1"/>
          </p:cNvSpPr>
          <p:nvPr>
            <p:ph type="dt" sz="half" idx="10"/>
          </p:nvPr>
        </p:nvSpPr>
        <p:spPr/>
        <p:txBody>
          <a:bodyPr/>
          <a:lstStyle/>
          <a:p>
            <a:r>
              <a:rPr lang="en-US" altLang="ja-JP" smtClean="0"/>
              <a:t>9/12/2014</a:t>
            </a:r>
            <a:endParaRPr lang="en-US"/>
          </a:p>
        </p:txBody>
      </p:sp>
      <p:sp>
        <p:nvSpPr>
          <p:cNvPr id="4" name="スライド番号プレースホルダー 3"/>
          <p:cNvSpPr>
            <a:spLocks noGrp="1"/>
          </p:cNvSpPr>
          <p:nvPr>
            <p:ph type="sldNum" sz="quarter" idx="12"/>
          </p:nvPr>
        </p:nvSpPr>
        <p:spPr/>
        <p:txBody>
          <a:bodyPr/>
          <a:lstStyle/>
          <a:p>
            <a:fld id="{B9D2C864-9362-43C7-A136-D9C41D93A96D}" type="slidenum">
              <a:rPr lang="en-US" smtClean="0"/>
              <a:t>31</a:t>
            </a:fld>
            <a:endParaRPr lang="en-US"/>
          </a:p>
        </p:txBody>
      </p:sp>
      <p:sp>
        <p:nvSpPr>
          <p:cNvPr id="6" name="コンテンツ プレースホルダー 5"/>
          <p:cNvSpPr>
            <a:spLocks noGrp="1"/>
          </p:cNvSpPr>
          <p:nvPr>
            <p:ph sz="quarter" idx="1"/>
          </p:nvPr>
        </p:nvSpPr>
        <p:spPr/>
        <p:txBody>
          <a:bodyPr/>
          <a:lstStyle/>
          <a:p>
            <a:r>
              <a:rPr kumimoji="1" lang="ja-JP" altLang="en-US" dirty="0" smtClean="0"/>
              <a:t>事例からわかったこと</a:t>
            </a:r>
            <a:endParaRPr kumimoji="1" lang="en-US" altLang="ja-JP" dirty="0" smtClean="0"/>
          </a:p>
          <a:p>
            <a:pPr marL="0" indent="0">
              <a:buNone/>
            </a:pPr>
            <a:endParaRPr lang="en-US" altLang="ja-JP" dirty="0"/>
          </a:p>
          <a:p>
            <a:pPr>
              <a:buFont typeface="Wingdings" panose="05000000000000000000" pitchFamily="2" charset="2"/>
              <a:buChar char="ü"/>
            </a:pPr>
            <a:r>
              <a:rPr lang="ja-JP" altLang="en-US" dirty="0" smtClean="0"/>
              <a:t>企業独自の販売チャネルをもっている</a:t>
            </a:r>
            <a:endParaRPr lang="en-US" altLang="ja-JP" dirty="0" smtClean="0"/>
          </a:p>
          <a:p>
            <a:pPr>
              <a:buFont typeface="Wingdings" panose="05000000000000000000" pitchFamily="2" charset="2"/>
              <a:buChar char="ü"/>
            </a:pPr>
            <a:r>
              <a:rPr lang="ja-JP" altLang="en-US" dirty="0" smtClean="0"/>
              <a:t>謝礼はとくにない</a:t>
            </a:r>
            <a:endParaRPr lang="en-US" altLang="ja-JP" dirty="0" smtClean="0"/>
          </a:p>
          <a:p>
            <a:pPr>
              <a:buFont typeface="Wingdings" panose="05000000000000000000" pitchFamily="2" charset="2"/>
              <a:buChar char="ü"/>
            </a:pPr>
            <a:r>
              <a:rPr lang="ja-JP" altLang="en-US" dirty="0" smtClean="0"/>
              <a:t>企業のフィードバックが丁寧な程、</a:t>
            </a:r>
            <a:endParaRPr lang="en-US" altLang="ja-JP" dirty="0" smtClean="0"/>
          </a:p>
          <a:p>
            <a:pPr marL="0" indent="0">
              <a:buNone/>
            </a:pPr>
            <a:r>
              <a:rPr lang="ja-JP" altLang="en-US" dirty="0" smtClean="0"/>
              <a:t>   消費者の積極性がみられる</a:t>
            </a:r>
            <a:endParaRPr lang="en-US" altLang="ja-JP" dirty="0" smtClean="0"/>
          </a:p>
          <a:p>
            <a:pPr>
              <a:buFont typeface="Wingdings" panose="05000000000000000000" pitchFamily="2" charset="2"/>
              <a:buChar char="ü"/>
            </a:pPr>
            <a:endParaRPr lang="en-US" altLang="ja-JP" dirty="0" smtClean="0"/>
          </a:p>
          <a:p>
            <a:pPr marL="0" indent="0">
              <a:buNone/>
            </a:pPr>
            <a:endParaRPr kumimoji="1" lang="ja-JP" altLang="en-US" dirty="0"/>
          </a:p>
        </p:txBody>
      </p:sp>
    </p:spTree>
    <p:extLst>
      <p:ext uri="{BB962C8B-B14F-4D97-AF65-F5344CB8AC3E}">
        <p14:creationId xmlns:p14="http://schemas.microsoft.com/office/powerpoint/2010/main" val="19982465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ja-JP" altLang="en-US" dirty="0" smtClean="0"/>
              <a:t>仮説導出</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32</a:t>
            </a:fld>
            <a:endParaRPr kumimoji="1" lang="ja-JP" altLang="en-US"/>
          </a:p>
        </p:txBody>
      </p:sp>
      <p:sp>
        <p:nvSpPr>
          <p:cNvPr id="3" name="コンテンツ プレースホルダー 2"/>
          <p:cNvSpPr>
            <a:spLocks noGrp="1"/>
          </p:cNvSpPr>
          <p:nvPr>
            <p:ph sz="quarter" idx="4294967295"/>
          </p:nvPr>
        </p:nvSpPr>
        <p:spPr>
          <a:xfrm>
            <a:off x="107950" y="1443038"/>
            <a:ext cx="9036050" cy="5010150"/>
          </a:xfrm>
        </p:spPr>
        <p:txBody>
          <a:bodyPr>
            <a:normAutofit/>
          </a:bodyPr>
          <a:lstStyle/>
          <a:p>
            <a:r>
              <a:rPr lang="ja-JP" altLang="en-US" sz="2400" b="0" dirty="0" smtClean="0"/>
              <a:t>顧客</a:t>
            </a:r>
            <a:r>
              <a:rPr lang="ja-JP" altLang="en-US" sz="2400" b="0" dirty="0"/>
              <a:t>は</a:t>
            </a:r>
            <a:r>
              <a:rPr lang="ja-JP" altLang="en-US" sz="2400" b="0" dirty="0" smtClean="0"/>
              <a:t>製品</a:t>
            </a:r>
            <a:r>
              <a:rPr lang="ja-JP" altLang="en-US" sz="2400" b="0" dirty="0"/>
              <a:t>開発に関与すればするほど、</a:t>
            </a:r>
            <a:r>
              <a:rPr lang="ja-JP" altLang="en-US" sz="2400" b="0" u="sng" dirty="0">
                <a:solidFill>
                  <a:srgbClr val="FF0000"/>
                </a:solidFill>
              </a:rPr>
              <a:t>製品に対し</a:t>
            </a:r>
            <a:r>
              <a:rPr lang="ja-JP" altLang="en-US" sz="2400" b="0" dirty="0"/>
              <a:t>高水準</a:t>
            </a:r>
            <a:r>
              <a:rPr lang="ja-JP" altLang="en-US" sz="2400" b="0" dirty="0" smtClean="0"/>
              <a:t>の</a:t>
            </a:r>
            <a:r>
              <a:rPr lang="en-US" altLang="ja-JP" sz="2400" dirty="0"/>
              <a:t> </a:t>
            </a:r>
            <a:r>
              <a:rPr lang="en-US" altLang="ja-JP" sz="2400" dirty="0" smtClean="0"/>
              <a:t> </a:t>
            </a:r>
          </a:p>
          <a:p>
            <a:pPr marL="0" indent="0">
              <a:buNone/>
            </a:pPr>
            <a:r>
              <a:rPr lang="en-US" altLang="ja-JP" sz="2400" b="0" dirty="0"/>
              <a:t> </a:t>
            </a:r>
            <a:r>
              <a:rPr lang="en-US" altLang="ja-JP" sz="2400" b="0" dirty="0" smtClean="0"/>
              <a:t>  </a:t>
            </a:r>
            <a:r>
              <a:rPr lang="ja-JP" altLang="en-US" sz="2400" b="0" dirty="0" smtClean="0"/>
              <a:t>満足</a:t>
            </a:r>
            <a:r>
              <a:rPr lang="ja-JP" altLang="en-US" sz="2400" b="0" dirty="0"/>
              <a:t>を得る</a:t>
            </a:r>
            <a:r>
              <a:rPr lang="ja-JP" altLang="en-US" sz="2400" b="0" dirty="0" smtClean="0"/>
              <a:t>。その満足が顧客のブランド・ロイヤルティに繋がる。</a:t>
            </a:r>
            <a:endParaRPr lang="en-US" altLang="ja-JP" sz="2400" b="0" dirty="0" smtClean="0"/>
          </a:p>
          <a:p>
            <a:endParaRPr lang="en-US" altLang="ja-JP" b="0" dirty="0" smtClean="0"/>
          </a:p>
          <a:p>
            <a:endParaRPr kumimoji="1" lang="en-US" altLang="ja-JP" dirty="0" smtClean="0"/>
          </a:p>
          <a:p>
            <a:endParaRPr lang="en-US" altLang="ja-JP" dirty="0"/>
          </a:p>
          <a:p>
            <a:endParaRPr kumimoji="1" lang="en-US" altLang="ja-JP" sz="2400" dirty="0" smtClean="0"/>
          </a:p>
          <a:p>
            <a:pPr marL="0" indent="0">
              <a:buNone/>
            </a:pPr>
            <a:r>
              <a:rPr kumimoji="1" lang="ja-JP" altLang="en-US" sz="2400" dirty="0" smtClean="0"/>
              <a:t>　</a:t>
            </a:r>
            <a:endParaRPr kumimoji="1" lang="en-US" altLang="ja-JP" sz="2400" dirty="0" smtClean="0"/>
          </a:p>
          <a:p>
            <a:r>
              <a:rPr kumimoji="1" lang="ja-JP" altLang="en-US" sz="2400" dirty="0" smtClean="0"/>
              <a:t>同じ</a:t>
            </a:r>
            <a:r>
              <a:rPr kumimoji="1" lang="ja-JP" altLang="en-US" sz="2400" dirty="0" smtClean="0"/>
              <a:t>企業の価値共創に何度も参加してもらうことで</a:t>
            </a:r>
            <a:endParaRPr kumimoji="1" lang="en-US" altLang="ja-JP" sz="2400" dirty="0" smtClean="0"/>
          </a:p>
          <a:p>
            <a:pPr marL="0" indent="0">
              <a:buNone/>
            </a:pPr>
            <a:r>
              <a:rPr lang="ja-JP" altLang="en-US" sz="2400" dirty="0" smtClean="0">
                <a:solidFill>
                  <a:srgbClr val="FF0000"/>
                </a:solidFill>
              </a:rPr>
              <a:t>　</a:t>
            </a:r>
            <a:r>
              <a:rPr kumimoji="1" lang="ja-JP" altLang="en-US" sz="2400" dirty="0" smtClean="0"/>
              <a:t>企業に対するロイヤルティの向上ができるのではないかと考えた。</a:t>
            </a:r>
            <a:endParaRPr kumimoji="1" lang="en-US" altLang="ja-JP" sz="2400" dirty="0" smtClean="0"/>
          </a:p>
          <a:p>
            <a:endParaRPr kumimoji="1" lang="en-US" altLang="ja-JP" sz="2400" dirty="0" smtClean="0"/>
          </a:p>
          <a:p>
            <a:endParaRPr kumimoji="1" lang="ja-JP" altLang="en-US" sz="2400" dirty="0"/>
          </a:p>
        </p:txBody>
      </p:sp>
      <p:sp>
        <p:nvSpPr>
          <p:cNvPr id="2" name="テキスト ボックス 1"/>
          <p:cNvSpPr txBox="1"/>
          <p:nvPr/>
        </p:nvSpPr>
        <p:spPr>
          <a:xfrm>
            <a:off x="4127524" y="6166606"/>
            <a:ext cx="4916875" cy="415498"/>
          </a:xfrm>
          <a:prstGeom prst="rect">
            <a:avLst/>
          </a:prstGeom>
          <a:noFill/>
        </p:spPr>
        <p:txBody>
          <a:bodyPr wrap="square" rtlCol="0">
            <a:spAutoFit/>
          </a:bodyPr>
          <a:lstStyle/>
          <a:p>
            <a:r>
              <a:rPr lang="ja-JP" altLang="en-US" sz="1050" dirty="0"/>
              <a:t>「顧客参加型の開発・生産」に関する先行研究と残された課題」 及川 直彦（</a:t>
            </a:r>
            <a:r>
              <a:rPr lang="en-US" altLang="ja-JP" sz="1050" dirty="0"/>
              <a:t>2009</a:t>
            </a:r>
            <a:r>
              <a:rPr lang="ja-JP" altLang="en-US" sz="1050" dirty="0"/>
              <a:t>）</a:t>
            </a:r>
          </a:p>
        </p:txBody>
      </p:sp>
      <p:sp>
        <p:nvSpPr>
          <p:cNvPr id="8" name="下矢印 7"/>
          <p:cNvSpPr/>
          <p:nvPr/>
        </p:nvSpPr>
        <p:spPr>
          <a:xfrm>
            <a:off x="3310759" y="3074276"/>
            <a:ext cx="2246587" cy="10089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830408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33</a:t>
            </a:fld>
            <a:endParaRPr kumimoji="1" lang="ja-JP" altLang="en-US"/>
          </a:p>
        </p:txBody>
      </p:sp>
      <p:sp>
        <p:nvSpPr>
          <p:cNvPr id="3" name="コンテンツ プレースホルダー 2"/>
          <p:cNvSpPr>
            <a:spLocks noGrp="1"/>
          </p:cNvSpPr>
          <p:nvPr>
            <p:ph sz="quarter" idx="1"/>
          </p:nvPr>
        </p:nvSpPr>
        <p:spPr>
          <a:xfrm>
            <a:off x="467543" y="1628800"/>
            <a:ext cx="8596557" cy="4525963"/>
          </a:xfrm>
        </p:spPr>
        <p:txBody>
          <a:bodyPr>
            <a:noAutofit/>
          </a:bodyPr>
          <a:lstStyle/>
          <a:p>
            <a:pPr marL="0" indent="0">
              <a:buNone/>
            </a:pPr>
            <a:r>
              <a:rPr lang="ja-JP" altLang="en-US" sz="1100" b="0" dirty="0"/>
              <a:t>・青木幸弘</a:t>
            </a:r>
            <a:r>
              <a:rPr lang="en-US" altLang="ja-JP" sz="1100" b="0" dirty="0"/>
              <a:t>[2013]『</a:t>
            </a:r>
            <a:r>
              <a:rPr lang="ja-JP" altLang="en-US" sz="1100" b="0" dirty="0"/>
              <a:t>ブランド価値共創」研究の視点と枠組 </a:t>
            </a:r>
            <a:r>
              <a:rPr lang="en-US" altLang="ja-JP" sz="1100" b="0" dirty="0"/>
              <a:t>: S-D </a:t>
            </a:r>
            <a:r>
              <a:rPr lang="ja-JP" altLang="en-US" sz="1100" b="0" dirty="0"/>
              <a:t>ロジックの観点</a:t>
            </a:r>
            <a:r>
              <a:rPr lang="ja-JP" altLang="en-US" sz="1100" b="0" dirty="0" smtClean="0"/>
              <a:t>からみた</a:t>
            </a:r>
            <a:r>
              <a:rPr lang="ja-JP" altLang="en-US" sz="1100" b="0" dirty="0"/>
              <a:t>ブランド研究の整理と展望</a:t>
            </a:r>
            <a:r>
              <a:rPr lang="en-US" altLang="ja-JP" sz="1100" b="0" dirty="0"/>
              <a:t>』</a:t>
            </a:r>
            <a:r>
              <a:rPr lang="ja-JP" altLang="en-US" sz="1100" b="0" dirty="0"/>
              <a:t>商学</a:t>
            </a:r>
            <a:r>
              <a:rPr lang="ja-JP" altLang="en-US" sz="1100" b="0" dirty="0" smtClean="0"/>
              <a:t>論究</a:t>
            </a:r>
            <a:endParaRPr lang="en-US" altLang="ja-JP" sz="1100" b="0" dirty="0" smtClean="0"/>
          </a:p>
          <a:p>
            <a:pPr marL="0" indent="0">
              <a:buNone/>
            </a:pPr>
            <a:r>
              <a:rPr lang="ja-JP" altLang="en-US" sz="1100" dirty="0" smtClean="0"/>
              <a:t>・</a:t>
            </a:r>
            <a:r>
              <a:rPr lang="zh-CN" altLang="en-US" sz="1100" dirty="0"/>
              <a:t>及川 </a:t>
            </a:r>
            <a:r>
              <a:rPr lang="zh-CN" altLang="en-US" sz="1100" dirty="0" smtClean="0"/>
              <a:t>直彦</a:t>
            </a:r>
            <a:r>
              <a:rPr lang="en-US" altLang="zh-CN" sz="1100" dirty="0" smtClean="0"/>
              <a:t>[</a:t>
            </a:r>
            <a:r>
              <a:rPr lang="en-US" altLang="ja-JP" sz="1100" dirty="0" smtClean="0"/>
              <a:t>2009</a:t>
            </a:r>
            <a:r>
              <a:rPr lang="en-US" altLang="ja-JP" sz="1100" dirty="0"/>
              <a:t>]</a:t>
            </a:r>
            <a:r>
              <a:rPr lang="ja-JP" altLang="en-US" sz="1100" dirty="0" smtClean="0"/>
              <a:t>「</a:t>
            </a:r>
            <a:r>
              <a:rPr lang="ja-JP" altLang="en-US" sz="1100" dirty="0" smtClean="0"/>
              <a:t>顧客</a:t>
            </a:r>
            <a:r>
              <a:rPr lang="ja-JP" altLang="en-US" sz="1100" dirty="0"/>
              <a:t>参加型の開発・生産」に関する先行研究と</a:t>
            </a:r>
            <a:r>
              <a:rPr lang="ja-JP" altLang="en-US" sz="1100" dirty="0" smtClean="0"/>
              <a:t>残された</a:t>
            </a:r>
            <a:r>
              <a:rPr lang="ja-JP" altLang="en-US" sz="1100" dirty="0"/>
              <a:t>課題</a:t>
            </a:r>
          </a:p>
          <a:p>
            <a:pPr marL="0" indent="0">
              <a:buNone/>
            </a:pPr>
            <a:r>
              <a:rPr lang="ja-JP" altLang="en-US" sz="1100" b="0" dirty="0" smtClean="0"/>
              <a:t>・岡本</a:t>
            </a:r>
            <a:r>
              <a:rPr lang="ja-JP" altLang="en-US" sz="1100" b="0" dirty="0"/>
              <a:t>正秋</a:t>
            </a:r>
            <a:r>
              <a:rPr lang="en-US" altLang="ja-JP" sz="1100" b="0" dirty="0"/>
              <a:t>[2003]『</a:t>
            </a:r>
            <a:r>
              <a:rPr lang="ja-JP" altLang="en-US" sz="1100" b="0" dirty="0"/>
              <a:t>顧客価値マーケティング</a:t>
            </a:r>
            <a:r>
              <a:rPr lang="en-US" altLang="ja-JP" sz="1100" b="0" dirty="0"/>
              <a:t>』</a:t>
            </a:r>
            <a:r>
              <a:rPr lang="ja-JP" altLang="en-US" sz="1100" b="0" dirty="0"/>
              <a:t>生産性</a:t>
            </a:r>
            <a:r>
              <a:rPr lang="ja-JP" altLang="en-US" sz="1100" b="0" dirty="0" smtClean="0"/>
              <a:t>出版</a:t>
            </a:r>
            <a:endParaRPr lang="en-US" altLang="ja-JP" sz="1100" b="0" dirty="0" smtClean="0"/>
          </a:p>
          <a:p>
            <a:pPr marL="0" indent="0">
              <a:buNone/>
            </a:pPr>
            <a:r>
              <a:rPr lang="ja-JP" altLang="en-US" sz="1100" b="0" dirty="0" smtClean="0"/>
              <a:t>・河野万邦</a:t>
            </a:r>
            <a:r>
              <a:rPr lang="en-US" altLang="ja-JP" sz="1100" b="0" dirty="0" smtClean="0"/>
              <a:t>[2011</a:t>
            </a:r>
            <a:r>
              <a:rPr lang="en-US" altLang="ja-JP" sz="1100" b="0" dirty="0" smtClean="0"/>
              <a:t>]</a:t>
            </a:r>
            <a:r>
              <a:rPr lang="ja-JP" altLang="en-US" sz="1100" b="0" dirty="0" smtClean="0"/>
              <a:t>「脱コモディティ化</a:t>
            </a:r>
            <a:r>
              <a:rPr lang="ja-JP" altLang="en-US" sz="1100" b="0" dirty="0" smtClean="0"/>
              <a:t>に向けた意味的価値共創の有効性に関する考察～消費財を対象にした実証研究を通して</a:t>
            </a:r>
            <a:r>
              <a:rPr lang="ja-JP" altLang="en-US" sz="1100" b="0" dirty="0" smtClean="0"/>
              <a:t>～</a:t>
            </a:r>
            <a:r>
              <a:rPr lang="ja-JP" altLang="en-US" sz="1100" dirty="0"/>
              <a:t>」</a:t>
            </a:r>
            <a:endParaRPr lang="en-US" altLang="ja-JP" sz="1100" b="0" dirty="0" smtClean="0"/>
          </a:p>
          <a:p>
            <a:pPr marL="0" indent="0">
              <a:buNone/>
            </a:pPr>
            <a:r>
              <a:rPr lang="ja-JP" altLang="en-US" sz="1100" dirty="0"/>
              <a:t>・延岡健太郎</a:t>
            </a:r>
            <a:r>
              <a:rPr lang="en-US" altLang="ja-JP" sz="1100" dirty="0"/>
              <a:t>[2006]『</a:t>
            </a:r>
            <a:r>
              <a:rPr lang="ja-JP" altLang="en-US" sz="1100" dirty="0"/>
              <a:t>意味的価値の創造：コモディティ化を回避するものづくり</a:t>
            </a:r>
            <a:r>
              <a:rPr lang="en-US" altLang="ja-JP" sz="1100" dirty="0" smtClean="0"/>
              <a:t>』</a:t>
            </a:r>
            <a:r>
              <a:rPr lang="ja-JP" altLang="en-US" sz="1100" dirty="0" smtClean="0"/>
              <a:t>国民</a:t>
            </a:r>
            <a:r>
              <a:rPr lang="ja-JP" altLang="en-US" sz="1100" dirty="0"/>
              <a:t>経済雑誌</a:t>
            </a:r>
            <a:r>
              <a:rPr lang="en-US" altLang="ja-JP" sz="1100" dirty="0"/>
              <a:t>12</a:t>
            </a:r>
            <a:r>
              <a:rPr lang="ja-JP" altLang="en-US" sz="1100" dirty="0" smtClean="0"/>
              <a:t>月号　</a:t>
            </a:r>
            <a:r>
              <a:rPr lang="en-US" altLang="ja-JP" sz="1100" dirty="0" smtClean="0"/>
              <a:t>1-14</a:t>
            </a:r>
            <a:r>
              <a:rPr lang="ja-JP" altLang="en-US" sz="1100" dirty="0" smtClean="0"/>
              <a:t>頁</a:t>
            </a:r>
            <a:endParaRPr lang="en-US" altLang="ja-JP" sz="1100" b="0" dirty="0" smtClean="0"/>
          </a:p>
          <a:p>
            <a:pPr marL="0" indent="0">
              <a:buNone/>
            </a:pPr>
            <a:r>
              <a:rPr lang="ja-JP" altLang="en-US" sz="1100" b="0" dirty="0" smtClean="0"/>
              <a:t>・畠山仁友</a:t>
            </a:r>
            <a:r>
              <a:rPr lang="ja-JP" altLang="en-US" sz="1100" dirty="0"/>
              <a:t>「</a:t>
            </a:r>
            <a:r>
              <a:rPr lang="ja-JP" altLang="en-US" sz="1100" b="0" dirty="0" smtClean="0"/>
              <a:t>消費者主導の意図せざる</a:t>
            </a:r>
            <a:r>
              <a:rPr lang="ja-JP" altLang="en-US" sz="1100" dirty="0"/>
              <a:t>共創</a:t>
            </a:r>
            <a:r>
              <a:rPr lang="ja-JP" altLang="en-US" sz="1100" b="0" dirty="0" smtClean="0"/>
              <a:t>～共創プロセスへの「アレンジ」の組み込み～</a:t>
            </a:r>
            <a:r>
              <a:rPr lang="ja-JP" altLang="en-US" sz="1100" dirty="0" smtClean="0"/>
              <a:t>」</a:t>
            </a:r>
            <a:r>
              <a:rPr lang="en-US" altLang="ja-JP" sz="1100" dirty="0" smtClean="0"/>
              <a:t>34</a:t>
            </a:r>
            <a:r>
              <a:rPr lang="ja-JP" altLang="en-US" sz="1100" dirty="0" smtClean="0"/>
              <a:t>頁－</a:t>
            </a:r>
            <a:r>
              <a:rPr lang="en-US" altLang="ja-JP" sz="1100" dirty="0" smtClean="0"/>
              <a:t>38</a:t>
            </a:r>
            <a:r>
              <a:rPr lang="ja-JP" altLang="en-US" sz="1100" dirty="0" smtClean="0"/>
              <a:t>頁</a:t>
            </a:r>
            <a:endParaRPr lang="en-US" altLang="ja-JP" sz="1100" b="0" dirty="0" smtClean="0"/>
          </a:p>
          <a:p>
            <a:pPr marL="0" indent="0">
              <a:buNone/>
            </a:pPr>
            <a:r>
              <a:rPr lang="ja-JP" altLang="en-US" sz="1100" b="0" dirty="0" smtClean="0"/>
              <a:t>・藤岡芳郎</a:t>
            </a:r>
            <a:r>
              <a:rPr lang="ja-JP" altLang="en-US" sz="1100" dirty="0"/>
              <a:t>「</a:t>
            </a:r>
            <a:r>
              <a:rPr lang="ja-JP" altLang="en-US" sz="1100" b="0" dirty="0" smtClean="0"/>
              <a:t>価値共創型企業システムの展開の可能性と課題～プロジェクト研究と事例研究をもとに～</a:t>
            </a:r>
            <a:r>
              <a:rPr lang="ja-JP" altLang="en-US" sz="1100" dirty="0" smtClean="0"/>
              <a:t>」</a:t>
            </a:r>
            <a:r>
              <a:rPr lang="en-US" altLang="ja-JP" sz="1100" dirty="0" smtClean="0"/>
              <a:t>64</a:t>
            </a:r>
            <a:r>
              <a:rPr lang="ja-JP" altLang="en-US" sz="1100" dirty="0" smtClean="0"/>
              <a:t>頁－</a:t>
            </a:r>
            <a:r>
              <a:rPr lang="en-US" altLang="ja-JP" sz="1100" dirty="0" smtClean="0"/>
              <a:t>68</a:t>
            </a:r>
            <a:r>
              <a:rPr lang="ja-JP" altLang="en-US" sz="1100" dirty="0" smtClean="0"/>
              <a:t>頁</a:t>
            </a:r>
            <a:endParaRPr lang="en-US" altLang="ja-JP" sz="1100" b="0" dirty="0" smtClean="0"/>
          </a:p>
          <a:p>
            <a:pPr marL="0" indent="0">
              <a:buNone/>
            </a:pPr>
            <a:endParaRPr lang="ja-JP" altLang="en-US" sz="2000" b="0" dirty="0"/>
          </a:p>
        </p:txBody>
      </p:sp>
    </p:spTree>
    <p:extLst>
      <p:ext uri="{BB962C8B-B14F-4D97-AF65-F5344CB8AC3E}">
        <p14:creationId xmlns:p14="http://schemas.microsoft.com/office/powerpoint/2010/main" val="11730604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34</a:t>
            </a:fld>
            <a:endParaRPr lang="en-US"/>
          </a:p>
        </p:txBody>
      </p:sp>
      <p:sp>
        <p:nvSpPr>
          <p:cNvPr id="3" name="コンテンツ プレースホルダー 2"/>
          <p:cNvSpPr>
            <a:spLocks noGrp="1"/>
          </p:cNvSpPr>
          <p:nvPr>
            <p:ph sz="quarter" idx="1"/>
          </p:nvPr>
        </p:nvSpPr>
        <p:spPr/>
        <p:txBody>
          <a:bodyPr>
            <a:normAutofit/>
          </a:bodyPr>
          <a:lstStyle/>
          <a:p>
            <a:pPr marL="0" indent="0">
              <a:buNone/>
            </a:pPr>
            <a:r>
              <a:rPr lang="ja-JP" altLang="en-US" sz="1900" dirty="0" smtClean="0"/>
              <a:t>○コ</a:t>
            </a:r>
            <a:r>
              <a:rPr lang="ja-JP" altLang="en-US" sz="1900" dirty="0"/>
              <a:t>・クリエーション戦略</a:t>
            </a:r>
            <a:r>
              <a:rPr lang="en-US" altLang="ja-JP" sz="1900" dirty="0"/>
              <a:t>-</a:t>
            </a:r>
            <a:r>
              <a:rPr lang="ja-JP" altLang="en-US" sz="1900" dirty="0"/>
              <a:t>顧客の経験が企業の戦略を変える</a:t>
            </a:r>
            <a:r>
              <a:rPr lang="en-US" altLang="ja-JP" dirty="0"/>
              <a:t>-</a:t>
            </a:r>
            <a:r>
              <a:rPr lang="ja-JP" altLang="en-US" dirty="0"/>
              <a:t>　</a:t>
            </a:r>
            <a:endParaRPr lang="en-US" altLang="ja-JP" dirty="0" smtClean="0"/>
          </a:p>
          <a:p>
            <a:pPr marL="0" indent="0">
              <a:buNone/>
            </a:pPr>
            <a:r>
              <a:rPr lang="ja-JP" altLang="en-US" sz="1200" dirty="0" smtClean="0"/>
              <a:t>　　　</a:t>
            </a:r>
            <a:r>
              <a:rPr lang="en-US" altLang="ja-JP" sz="1200" dirty="0" smtClean="0"/>
              <a:t>http</a:t>
            </a:r>
            <a:r>
              <a:rPr lang="en-US" altLang="ja-JP" sz="1200" dirty="0"/>
              <a:t>://www.mizuho-ri.co.jp/publication/sl_info/management/pdf/news201403'</a:t>
            </a:r>
          </a:p>
          <a:p>
            <a:pPr marL="0" indent="0">
              <a:buNone/>
            </a:pPr>
            <a:r>
              <a:rPr lang="ja-JP" altLang="en-US" sz="1600" dirty="0" smtClean="0"/>
              <a:t>○</a:t>
            </a:r>
            <a:r>
              <a:rPr lang="ja-JP" altLang="en-US" sz="1900" dirty="0" smtClean="0"/>
              <a:t>顧客</a:t>
            </a:r>
            <a:r>
              <a:rPr lang="ja-JP" altLang="en-US" sz="1900" dirty="0"/>
              <a:t>と共創価値</a:t>
            </a:r>
            <a:r>
              <a:rPr lang="ja-JP" altLang="en-US" dirty="0"/>
              <a:t>　</a:t>
            </a:r>
            <a:r>
              <a:rPr lang="en-US" altLang="ja-JP" sz="1200" dirty="0"/>
              <a:t>http://www.ttim.co.th/news_detail.php?id=507</a:t>
            </a:r>
          </a:p>
          <a:p>
            <a:pPr marL="0" indent="0">
              <a:buNone/>
            </a:pPr>
            <a:r>
              <a:rPr lang="ja-JP" altLang="en-US" sz="1600" dirty="0"/>
              <a:t>○</a:t>
            </a:r>
            <a:r>
              <a:rPr lang="ja-JP" altLang="en-US" sz="1700" dirty="0" smtClean="0"/>
              <a:t>顧客</a:t>
            </a:r>
            <a:r>
              <a:rPr lang="ja-JP" altLang="en-US" sz="1700" dirty="0"/>
              <a:t>のアイディアを活かした商品開発</a:t>
            </a:r>
            <a:r>
              <a:rPr lang="ja-JP" altLang="en-US" dirty="0"/>
              <a:t>　</a:t>
            </a:r>
            <a:r>
              <a:rPr lang="en-US" altLang="ja-JP" sz="1200" dirty="0"/>
              <a:t>http://www.jri.co.jp/page.jsp?id=6870</a:t>
            </a:r>
          </a:p>
          <a:p>
            <a:pPr marL="0" indent="0">
              <a:buNone/>
            </a:pPr>
            <a:r>
              <a:rPr lang="ja-JP" altLang="en-US" sz="1600" dirty="0"/>
              <a:t>○</a:t>
            </a:r>
            <a:r>
              <a:rPr lang="ja-JP" altLang="en-US" sz="1700" dirty="0" smtClean="0"/>
              <a:t>先進</a:t>
            </a:r>
            <a:r>
              <a:rPr lang="ja-JP" altLang="en-US" sz="1700" dirty="0"/>
              <a:t>企業に学ぶ価値</a:t>
            </a:r>
            <a:r>
              <a:rPr lang="en-US" altLang="ja-JP" sz="1700" dirty="0"/>
              <a:t>『</a:t>
            </a:r>
            <a:r>
              <a:rPr lang="ja-JP" altLang="en-US" sz="1700" dirty="0"/>
              <a:t>共創</a:t>
            </a:r>
            <a:r>
              <a:rPr lang="en-US" altLang="ja-JP" sz="1700" dirty="0"/>
              <a:t>』</a:t>
            </a:r>
            <a:r>
              <a:rPr lang="ja-JP" altLang="en-US" sz="1700" dirty="0"/>
              <a:t>マーケティング</a:t>
            </a:r>
            <a:r>
              <a:rPr lang="en-US" altLang="ja-JP" sz="1700" dirty="0"/>
              <a:t>-</a:t>
            </a:r>
            <a:r>
              <a:rPr lang="ja-JP" altLang="en-US" sz="1700" dirty="0"/>
              <a:t>コンサルティング事例から</a:t>
            </a:r>
            <a:r>
              <a:rPr lang="ja-JP" altLang="en-US" sz="1700" dirty="0" smtClean="0"/>
              <a:t>見えるポイント</a:t>
            </a:r>
            <a:r>
              <a:rPr lang="en-US" altLang="ja-JP" sz="1700" dirty="0"/>
              <a:t>-</a:t>
            </a:r>
            <a:r>
              <a:rPr lang="ja-JP" altLang="en-US" sz="1700" dirty="0"/>
              <a:t>　</a:t>
            </a:r>
            <a:r>
              <a:rPr lang="ja-JP" altLang="en-US" sz="1700" dirty="0" smtClean="0"/>
              <a:t>　　</a:t>
            </a:r>
            <a:endParaRPr lang="en-US" altLang="ja-JP" sz="1700" dirty="0" smtClean="0"/>
          </a:p>
          <a:p>
            <a:pPr marL="0" indent="0">
              <a:buNone/>
            </a:pPr>
            <a:r>
              <a:rPr lang="ja-JP" altLang="en-US" sz="1700" dirty="0"/>
              <a:t>　</a:t>
            </a:r>
            <a:r>
              <a:rPr lang="ja-JP" altLang="en-US" sz="1700" dirty="0" smtClean="0"/>
              <a:t>　</a:t>
            </a:r>
            <a:r>
              <a:rPr lang="en-US" altLang="ja-JP" sz="1200" dirty="0" smtClean="0"/>
              <a:t>http</a:t>
            </a:r>
            <a:r>
              <a:rPr lang="en-US" altLang="ja-JP" sz="1200" dirty="0"/>
              <a:t>://www.nri.com/jp/opinion/chitekishisan/2005/pdf/cs20051004.pdf</a:t>
            </a:r>
          </a:p>
          <a:p>
            <a:pPr marL="0" indent="0">
              <a:buNone/>
            </a:pPr>
            <a:r>
              <a:rPr lang="ja-JP" altLang="en-US" sz="1600" dirty="0"/>
              <a:t>○</a:t>
            </a:r>
            <a:r>
              <a:rPr lang="ja-JP" altLang="en-US" sz="1600" dirty="0" smtClean="0"/>
              <a:t>消費者</a:t>
            </a:r>
            <a:r>
              <a:rPr lang="ja-JP" altLang="en-US" sz="1600" dirty="0"/>
              <a:t>参加型の商品開発～消費者は開発パートナー～　</a:t>
            </a:r>
          </a:p>
          <a:p>
            <a:pPr marL="0" indent="0">
              <a:buNone/>
            </a:pPr>
            <a:r>
              <a:rPr lang="ja-JP" altLang="en-US" sz="1600" dirty="0"/>
              <a:t>○</a:t>
            </a:r>
            <a:r>
              <a:rPr lang="ja-JP" altLang="en-US" sz="1600" dirty="0" smtClean="0"/>
              <a:t>顧客</a:t>
            </a:r>
            <a:r>
              <a:rPr lang="ja-JP" altLang="en-US" sz="1600" dirty="0"/>
              <a:t>参加型の製品</a:t>
            </a:r>
            <a:r>
              <a:rPr lang="ja-JP" altLang="en-US" sz="1600" dirty="0" smtClean="0"/>
              <a:t>開発</a:t>
            </a:r>
            <a:endParaRPr lang="en-US" altLang="ja-JP" sz="1600" dirty="0" smtClean="0"/>
          </a:p>
          <a:p>
            <a:pPr marL="0" indent="0">
              <a:buNone/>
            </a:pPr>
            <a:r>
              <a:rPr lang="ja-JP" altLang="en-US" sz="1600" dirty="0" smtClean="0"/>
              <a:t>－</a:t>
            </a:r>
            <a:r>
              <a:rPr lang="ja-JP" altLang="en-US" sz="1600" dirty="0"/>
              <a:t>ダイアディック・アプローチによる企業の実施意図と顧客の参加意図の探究－</a:t>
            </a:r>
          </a:p>
          <a:p>
            <a:pPr marL="0" indent="0">
              <a:buNone/>
            </a:pPr>
            <a:r>
              <a:rPr lang="ja-JP" altLang="en-US" sz="1600" dirty="0"/>
              <a:t>○</a:t>
            </a:r>
            <a:r>
              <a:rPr lang="ja-JP" altLang="en-US" sz="1600" dirty="0" smtClean="0"/>
              <a:t>日経</a:t>
            </a:r>
            <a:r>
              <a:rPr lang="ja-JP" altLang="en-US" sz="1600" dirty="0"/>
              <a:t>ビジネス</a:t>
            </a:r>
            <a:r>
              <a:rPr lang="en-US" altLang="ja-JP" sz="1600" dirty="0"/>
              <a:t>[2011]</a:t>
            </a:r>
          </a:p>
          <a:p>
            <a:pPr marL="0" indent="0">
              <a:buNone/>
            </a:pPr>
            <a:r>
              <a:rPr lang="ja-JP" altLang="en-US" sz="1600" dirty="0"/>
              <a:t>○</a:t>
            </a:r>
            <a:r>
              <a:rPr lang="ja-JP" altLang="en-US" sz="1600" dirty="0" smtClean="0"/>
              <a:t>セブンプレミアム</a:t>
            </a:r>
            <a:r>
              <a:rPr lang="ja-JP" altLang="en-US" sz="1600" dirty="0"/>
              <a:t>公式　プレミアムライフ向上委員会　</a:t>
            </a:r>
            <a:r>
              <a:rPr lang="en-US" altLang="ja-JP" sz="1600" dirty="0"/>
              <a:t>http://7premium.jp</a:t>
            </a:r>
            <a:r>
              <a:rPr lang="en-US" altLang="ja-JP" sz="1600" dirty="0" smtClean="0"/>
              <a:t>/</a:t>
            </a:r>
          </a:p>
          <a:p>
            <a:pPr marL="0" indent="0">
              <a:buNone/>
            </a:pPr>
            <a:r>
              <a:rPr kumimoji="1" lang="ja-JP" altLang="en-US" sz="1600" dirty="0" smtClean="0"/>
              <a:t>○無印良品　</a:t>
            </a:r>
            <a:r>
              <a:rPr lang="en-US" altLang="ja-JP" sz="1600" dirty="0"/>
              <a:t>http://www.muji.net/lab/?area=header</a:t>
            </a:r>
            <a:r>
              <a:rPr kumimoji="1" lang="ja-JP" altLang="en-US" sz="1600" dirty="0" smtClean="0"/>
              <a:t>　</a:t>
            </a:r>
            <a:endParaRPr kumimoji="1" lang="ja-JP" altLang="en-US" sz="1600" dirty="0"/>
          </a:p>
        </p:txBody>
      </p:sp>
    </p:spTree>
    <p:extLst>
      <p:ext uri="{BB962C8B-B14F-4D97-AF65-F5344CB8AC3E}">
        <p14:creationId xmlns:p14="http://schemas.microsoft.com/office/powerpoint/2010/main" val="40803728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35</a:t>
            </a:fld>
            <a:endParaRPr kumimoji="1" lang="ja-JP" altLang="en-US"/>
          </a:p>
        </p:txBody>
      </p:sp>
      <p:sp>
        <p:nvSpPr>
          <p:cNvPr id="3" name="コンテンツ プレースホルダー 2"/>
          <p:cNvSpPr>
            <a:spLocks noGrp="1"/>
          </p:cNvSpPr>
          <p:nvPr>
            <p:ph sz="quarter" idx="1"/>
          </p:nvPr>
        </p:nvSpPr>
        <p:spPr/>
        <p:txBody>
          <a:bodyPr>
            <a:normAutofit/>
          </a:bodyPr>
          <a:lstStyle/>
          <a:p>
            <a:pPr marL="342900" indent="-342900">
              <a:buFont typeface="Wingdings" panose="05000000000000000000" pitchFamily="2" charset="2"/>
              <a:buChar char="Ø"/>
            </a:pPr>
            <a:r>
              <a:rPr kumimoji="1" lang="ja-JP" altLang="en-US" sz="2400" b="0" dirty="0" smtClean="0"/>
              <a:t>流れを整える</a:t>
            </a:r>
            <a:endParaRPr kumimoji="1" lang="en-US" altLang="ja-JP" sz="2400" b="0" dirty="0" smtClean="0"/>
          </a:p>
          <a:p>
            <a:pPr marL="342900" indent="-342900">
              <a:buFont typeface="Wingdings" panose="05000000000000000000" pitchFamily="2" charset="2"/>
              <a:buChar char="Ø"/>
            </a:pPr>
            <a:r>
              <a:rPr lang="ja-JP" altLang="en-US" sz="2400" b="0" dirty="0"/>
              <a:t>仮説</a:t>
            </a:r>
            <a:r>
              <a:rPr lang="ja-JP" altLang="en-US" sz="2400" b="0" dirty="0" smtClean="0"/>
              <a:t>導出</a:t>
            </a:r>
            <a:r>
              <a:rPr lang="ja-JP" altLang="en-US" sz="2400" b="0" dirty="0"/>
              <a:t>・</a:t>
            </a:r>
            <a:r>
              <a:rPr lang="ja-JP" altLang="en-US" sz="2400" b="0" dirty="0" smtClean="0"/>
              <a:t>仮説の確定</a:t>
            </a:r>
            <a:endParaRPr kumimoji="1" lang="ja-JP" altLang="en-US" sz="2400" b="0" dirty="0"/>
          </a:p>
        </p:txBody>
      </p:sp>
    </p:spTree>
    <p:extLst>
      <p:ext uri="{BB962C8B-B14F-4D97-AF65-F5344CB8AC3E}">
        <p14:creationId xmlns:p14="http://schemas.microsoft.com/office/powerpoint/2010/main" val="35429274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36</a:t>
            </a:fld>
            <a:endParaRPr lang="en-US"/>
          </a:p>
        </p:txBody>
      </p:sp>
      <p:pic>
        <p:nvPicPr>
          <p:cNvPr id="7" name="コンテンツ プレースホルダー 6"/>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2189979" y="3063782"/>
            <a:ext cx="4508835" cy="3065171"/>
          </a:xfrm>
        </p:spPr>
      </p:pic>
      <p:sp>
        <p:nvSpPr>
          <p:cNvPr id="6" name="雲形吹き出し 5"/>
          <p:cNvSpPr/>
          <p:nvPr/>
        </p:nvSpPr>
        <p:spPr>
          <a:xfrm>
            <a:off x="600075" y="198521"/>
            <a:ext cx="7972425" cy="2447925"/>
          </a:xfrm>
          <a:prstGeom prst="cloudCallout">
            <a:avLst>
              <a:gd name="adj1" fmla="val -12957"/>
              <a:gd name="adj2" fmla="val 81298"/>
            </a:avLst>
          </a:prstGeom>
          <a:solidFill>
            <a:srgbClr val="B7F3F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800" dirty="0">
                <a:solidFill>
                  <a:schemeClr val="tx1"/>
                </a:solidFill>
                <a:latin typeface="HGP創英角ｺﾞｼｯｸUB" panose="020B0900000000000000" pitchFamily="50" charset="-128"/>
                <a:ea typeface="HGP創英角ｺﾞｼｯｸUB" panose="020B0900000000000000" pitchFamily="50" charset="-128"/>
                <a:cs typeface="MV Boli" panose="02000500030200090000" pitchFamily="2" charset="0"/>
              </a:rPr>
              <a:t>ご清聴</a:t>
            </a:r>
            <a:r>
              <a:rPr kumimoji="1" lang="ja-JP" altLang="en-US" sz="2800" dirty="0" smtClean="0">
                <a:solidFill>
                  <a:schemeClr val="tx1"/>
                </a:solidFill>
                <a:latin typeface="HGP創英角ｺﾞｼｯｸUB" panose="020B0900000000000000" pitchFamily="50" charset="-128"/>
                <a:ea typeface="HGP創英角ｺﾞｼｯｸUB" panose="020B0900000000000000" pitchFamily="50" charset="-128"/>
                <a:cs typeface="MV Boli" panose="02000500030200090000" pitchFamily="2" charset="0"/>
              </a:rPr>
              <a:t>ありがとうございました</a:t>
            </a:r>
            <a:endParaRPr kumimoji="1" lang="ja-JP" altLang="en-US" sz="2800" dirty="0">
              <a:solidFill>
                <a:schemeClr val="tx1"/>
              </a:solidFill>
              <a:latin typeface="HGP創英角ｺﾞｼｯｸUB" panose="020B0900000000000000" pitchFamily="50" charset="-128"/>
              <a:ea typeface="HGP創英角ｺﾞｼｯｸUB" panose="020B0900000000000000" pitchFamily="50" charset="-128"/>
              <a:cs typeface="MV Boli" panose="02000500030200090000" pitchFamily="2" charset="0"/>
            </a:endParaRPr>
          </a:p>
        </p:txBody>
      </p:sp>
    </p:spTree>
    <p:extLst>
      <p:ext uri="{BB962C8B-B14F-4D97-AF65-F5344CB8AC3E}">
        <p14:creationId xmlns:p14="http://schemas.microsoft.com/office/powerpoint/2010/main" val="281459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4</a:t>
            </a:fld>
            <a:endParaRPr lang="en-US"/>
          </a:p>
        </p:txBody>
      </p:sp>
      <p:sp>
        <p:nvSpPr>
          <p:cNvPr id="3" name="コンテンツ プレースホルダー 2"/>
          <p:cNvSpPr>
            <a:spLocks noGrp="1"/>
          </p:cNvSpPr>
          <p:nvPr>
            <p:ph sz="quarter" idx="1"/>
          </p:nvPr>
        </p:nvSpPr>
        <p:spPr>
          <a:xfrm>
            <a:off x="898634" y="5846609"/>
            <a:ext cx="7313613" cy="612509"/>
          </a:xfrm>
        </p:spPr>
        <p:txBody>
          <a:bodyPr>
            <a:normAutofit fontScale="92500"/>
          </a:bodyPr>
          <a:lstStyle/>
          <a:p>
            <a:r>
              <a:rPr kumimoji="1" lang="ja-JP" altLang="en-US" dirty="0" smtClean="0"/>
              <a:t>消費者の傾向に伴い、マーケティングも変化してきた。</a:t>
            </a:r>
            <a:endParaRPr lang="en-US" altLang="ja-JP" dirty="0"/>
          </a:p>
        </p:txBody>
      </p:sp>
      <p:pic>
        <p:nvPicPr>
          <p:cNvPr id="4" name="図 3"/>
          <p:cNvPicPr>
            <a:picLocks noChangeAspect="1"/>
          </p:cNvPicPr>
          <p:nvPr/>
        </p:nvPicPr>
        <p:blipFill>
          <a:blip r:embed="rId2"/>
          <a:stretch>
            <a:fillRect/>
          </a:stretch>
        </p:blipFill>
        <p:spPr>
          <a:xfrm>
            <a:off x="970840" y="1040118"/>
            <a:ext cx="6837752" cy="4648888"/>
          </a:xfrm>
          <a:prstGeom prst="rect">
            <a:avLst/>
          </a:prstGeom>
        </p:spPr>
      </p:pic>
      <p:sp>
        <p:nvSpPr>
          <p:cNvPr id="6" name="テキスト ボックス 5"/>
          <p:cNvSpPr txBox="1"/>
          <p:nvPr/>
        </p:nvSpPr>
        <p:spPr>
          <a:xfrm>
            <a:off x="2095130" y="6569476"/>
            <a:ext cx="6712094" cy="261610"/>
          </a:xfrm>
          <a:prstGeom prst="rect">
            <a:avLst/>
          </a:prstGeom>
          <a:noFill/>
        </p:spPr>
        <p:txBody>
          <a:bodyPr wrap="none" rtlCol="0">
            <a:spAutoFit/>
          </a:bodyPr>
          <a:lstStyle/>
          <a:p>
            <a:r>
              <a:rPr kumimoji="1" lang="ja-JP" altLang="en-US" sz="1100" dirty="0" smtClean="0"/>
              <a:t>マーケティング</a:t>
            </a:r>
            <a:r>
              <a:rPr kumimoji="1" lang="en-US" altLang="ja-JP" sz="1100" dirty="0" smtClean="0"/>
              <a:t>3.0</a:t>
            </a:r>
            <a:r>
              <a:rPr kumimoji="1" lang="ja-JP" altLang="en-US" sz="1100" dirty="0" smtClean="0"/>
              <a:t>　</a:t>
            </a:r>
            <a:r>
              <a:rPr kumimoji="1" lang="en-US" altLang="ja-JP" sz="1100" dirty="0" smtClean="0"/>
              <a:t>http</a:t>
            </a:r>
            <a:r>
              <a:rPr kumimoji="1" lang="en-US" altLang="ja-JP" sz="1100" dirty="0"/>
              <a:t>://jp.fujitsu.com/solutions/crm/web-integration/column/column023.html?from=c022</a:t>
            </a:r>
            <a:endParaRPr kumimoji="1" lang="ja-JP" altLang="en-US" sz="1100" dirty="0"/>
          </a:p>
        </p:txBody>
      </p:sp>
      <p:sp>
        <p:nvSpPr>
          <p:cNvPr id="7" name="テキスト ボックス 6"/>
          <p:cNvSpPr txBox="1"/>
          <p:nvPr/>
        </p:nvSpPr>
        <p:spPr>
          <a:xfrm>
            <a:off x="3168869" y="181303"/>
            <a:ext cx="2441694" cy="769441"/>
          </a:xfrm>
          <a:prstGeom prst="rect">
            <a:avLst/>
          </a:prstGeom>
          <a:noFill/>
        </p:spPr>
        <p:txBody>
          <a:bodyPr wrap="none" rtlCol="0">
            <a:spAutoFit/>
          </a:bodyPr>
          <a:lstStyle/>
          <a:p>
            <a:r>
              <a:rPr kumimoji="1" lang="ja-JP" altLang="en-US" sz="4400" dirty="0" smtClean="0"/>
              <a:t>現状分析</a:t>
            </a:r>
            <a:endParaRPr kumimoji="1" lang="ja-JP" altLang="en-US" sz="4400" dirty="0"/>
          </a:p>
        </p:txBody>
      </p:sp>
      <p:sp>
        <p:nvSpPr>
          <p:cNvPr id="8" name="円/楕円 7"/>
          <p:cNvSpPr/>
          <p:nvPr/>
        </p:nvSpPr>
        <p:spPr>
          <a:xfrm>
            <a:off x="6156434" y="2081048"/>
            <a:ext cx="1710559" cy="57544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67032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9/12/2014</a:t>
            </a:r>
            <a:endParaRPr lang="en-US"/>
          </a:p>
        </p:txBody>
      </p:sp>
      <p:sp>
        <p:nvSpPr>
          <p:cNvPr id="5" name="スライド番号プレースホルダー 4"/>
          <p:cNvSpPr>
            <a:spLocks noGrp="1"/>
          </p:cNvSpPr>
          <p:nvPr>
            <p:ph type="sldNum" sz="quarter" idx="12"/>
          </p:nvPr>
        </p:nvSpPr>
        <p:spPr/>
        <p:txBody>
          <a:bodyPr/>
          <a:lstStyle/>
          <a:p>
            <a:fld id="{B9D2C864-9362-43C7-A136-D9C41D93A96D}" type="slidenum">
              <a:rPr lang="en-US" smtClean="0"/>
              <a:t>5</a:t>
            </a:fld>
            <a:endParaRPr lang="en-US"/>
          </a:p>
        </p:txBody>
      </p:sp>
      <p:sp>
        <p:nvSpPr>
          <p:cNvPr id="3" name="コンテンツ プレースホルダー 2"/>
          <p:cNvSpPr>
            <a:spLocks noGrp="1"/>
          </p:cNvSpPr>
          <p:nvPr>
            <p:ph sz="quarter" idx="1"/>
          </p:nvPr>
        </p:nvSpPr>
        <p:spPr>
          <a:xfrm>
            <a:off x="898635" y="2081980"/>
            <a:ext cx="7457090" cy="4056062"/>
          </a:xfrm>
        </p:spPr>
        <p:txBody>
          <a:bodyPr/>
          <a:lstStyle/>
          <a:p>
            <a:endParaRPr kumimoji="1" lang="en-US" altLang="ja-JP" dirty="0" smtClean="0"/>
          </a:p>
          <a:p>
            <a:r>
              <a:rPr kumimoji="1" lang="ja-JP" altLang="en-US" dirty="0" smtClean="0"/>
              <a:t>価値</a:t>
            </a:r>
            <a:r>
              <a:rPr kumimoji="1" lang="ja-JP" altLang="en-US" dirty="0" smtClean="0"/>
              <a:t>主導のマーケティング</a:t>
            </a:r>
            <a:r>
              <a:rPr kumimoji="1" lang="en-US" altLang="ja-JP" dirty="0" smtClean="0"/>
              <a:t>3.0</a:t>
            </a:r>
            <a:r>
              <a:rPr lang="ja-JP" altLang="en-US" dirty="0" smtClean="0"/>
              <a:t>の変化に伴い、</a:t>
            </a:r>
            <a:endParaRPr lang="en-US" altLang="ja-JP" dirty="0" smtClean="0"/>
          </a:p>
          <a:p>
            <a:pPr marL="0" indent="0">
              <a:buNone/>
            </a:pPr>
            <a:r>
              <a:rPr kumimoji="1" lang="ja-JP" altLang="en-US" dirty="0"/>
              <a:t>　</a:t>
            </a:r>
            <a:r>
              <a:rPr lang="ja-JP" altLang="en-US" dirty="0"/>
              <a:t> </a:t>
            </a:r>
            <a:r>
              <a:rPr lang="ja-JP" altLang="en-US" dirty="0" smtClean="0"/>
              <a:t>企業は</a:t>
            </a:r>
            <a:r>
              <a:rPr lang="en-US" altLang="ja-JP" dirty="0" smtClean="0"/>
              <a:t>SNS</a:t>
            </a:r>
            <a:r>
              <a:rPr lang="ja-JP" altLang="en-US" dirty="0" smtClean="0"/>
              <a:t>などを通して多く</a:t>
            </a:r>
            <a:r>
              <a:rPr lang="ja-JP" altLang="en-US" dirty="0" smtClean="0"/>
              <a:t>の消費者</a:t>
            </a:r>
            <a:r>
              <a:rPr lang="ja-JP" altLang="en-US" dirty="0" smtClean="0"/>
              <a:t>と</a:t>
            </a:r>
            <a:endParaRPr lang="en-US" altLang="ja-JP" dirty="0" smtClean="0"/>
          </a:p>
          <a:p>
            <a:pPr marL="0" indent="0">
              <a:buNone/>
            </a:pPr>
            <a:r>
              <a:rPr lang="ja-JP" altLang="en-US" dirty="0"/>
              <a:t>　 </a:t>
            </a:r>
            <a:r>
              <a:rPr lang="ja-JP" altLang="en-US" dirty="0" smtClean="0"/>
              <a:t>コミュニケーションをとる</a:t>
            </a:r>
            <a:r>
              <a:rPr lang="ja-JP" altLang="en-US" dirty="0" smtClean="0"/>
              <a:t>機会が</a:t>
            </a:r>
            <a:r>
              <a:rPr lang="ja-JP" altLang="en-US" dirty="0" smtClean="0"/>
              <a:t>増え</a:t>
            </a:r>
            <a:r>
              <a:rPr lang="ja-JP" altLang="en-US" dirty="0"/>
              <a:t>た</a:t>
            </a:r>
            <a:endParaRPr lang="en-US" altLang="ja-JP" dirty="0" smtClean="0"/>
          </a:p>
        </p:txBody>
      </p:sp>
      <p:pic>
        <p:nvPicPr>
          <p:cNvPr id="7" name="図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01484" y="4841696"/>
            <a:ext cx="2387792" cy="1451635"/>
          </a:xfrm>
          <a:prstGeom prst="rect">
            <a:avLst/>
          </a:prstGeom>
        </p:spPr>
      </p:pic>
    </p:spTree>
    <p:extLst>
      <p:ext uri="{BB962C8B-B14F-4D97-AF65-F5344CB8AC3E}">
        <p14:creationId xmlns:p14="http://schemas.microsoft.com/office/powerpoint/2010/main" val="4207294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6</a:t>
            </a:fld>
            <a:endParaRPr kumimoji="1" lang="ja-JP" altLang="en-US"/>
          </a:p>
        </p:txBody>
      </p:sp>
      <p:sp>
        <p:nvSpPr>
          <p:cNvPr id="3" name="コンテンツ プレースホルダー 2"/>
          <p:cNvSpPr>
            <a:spLocks noGrp="1"/>
          </p:cNvSpPr>
          <p:nvPr>
            <p:ph sz="quarter" idx="1"/>
          </p:nvPr>
        </p:nvSpPr>
        <p:spPr>
          <a:xfrm>
            <a:off x="179512" y="1340768"/>
            <a:ext cx="8280920" cy="4785395"/>
          </a:xfrm>
        </p:spPr>
        <p:txBody>
          <a:bodyPr>
            <a:noAutofit/>
          </a:bodyPr>
          <a:lstStyle/>
          <a:p>
            <a:r>
              <a:rPr kumimoji="1" lang="ja-JP" altLang="en-US" sz="2800" dirty="0" smtClean="0"/>
              <a:t>商品価値は機能的価値</a:t>
            </a:r>
            <a:r>
              <a:rPr kumimoji="1" lang="en-US" altLang="ja-JP" sz="2800" dirty="0" smtClean="0"/>
              <a:t>+</a:t>
            </a:r>
            <a:r>
              <a:rPr kumimoji="1" lang="ja-JP" altLang="en-US" sz="2800" dirty="0" smtClean="0"/>
              <a:t>意味的価値である。</a:t>
            </a:r>
            <a:endParaRPr kumimoji="1" lang="en-US" altLang="ja-JP" sz="2800" dirty="0" smtClean="0"/>
          </a:p>
          <a:p>
            <a:pPr marL="0" indent="0">
              <a:buNone/>
            </a:pPr>
            <a:r>
              <a:rPr lang="ja-JP" altLang="en-US" sz="2800" dirty="0"/>
              <a:t>　</a:t>
            </a:r>
            <a:r>
              <a:rPr lang="ja-JP" altLang="en-US" sz="2800" dirty="0" smtClean="0"/>
              <a:t>　　　　　　　　　　　　　　　　</a:t>
            </a:r>
            <a:r>
              <a:rPr lang="ja-JP" altLang="en-US" dirty="0" smtClean="0"/>
              <a:t>　</a:t>
            </a:r>
            <a:r>
              <a:rPr kumimoji="1" lang="en-US" altLang="ja-JP" dirty="0" smtClean="0"/>
              <a:t>(</a:t>
            </a:r>
            <a:r>
              <a:rPr kumimoji="1" lang="ja-JP" altLang="en-US" dirty="0" smtClean="0"/>
              <a:t>延岡</a:t>
            </a:r>
            <a:r>
              <a:rPr lang="en-US" altLang="ja-JP" dirty="0" smtClean="0"/>
              <a:t>,2006</a:t>
            </a:r>
            <a:r>
              <a:rPr kumimoji="1" lang="en-US" altLang="ja-JP" dirty="0" smtClean="0"/>
              <a:t>)</a:t>
            </a:r>
            <a:endParaRPr lang="en-US" altLang="ja-JP" sz="2800" dirty="0" smtClean="0"/>
          </a:p>
          <a:p>
            <a:endParaRPr lang="en-US" altLang="ja-JP" dirty="0" smtClean="0"/>
          </a:p>
          <a:p>
            <a:r>
              <a:rPr lang="ja-JP" altLang="en-US" dirty="0" smtClean="0"/>
              <a:t>機能的</a:t>
            </a:r>
            <a:r>
              <a:rPr lang="ja-JP" altLang="en-US" dirty="0" smtClean="0"/>
              <a:t>価値</a:t>
            </a:r>
            <a:r>
              <a:rPr lang="ja-JP" altLang="en-US" b="0" dirty="0" smtClean="0"/>
              <a:t>：客観的に価値基準が定まった機能的評価によって決まる価値。</a:t>
            </a:r>
            <a:endParaRPr lang="en-US" altLang="ja-JP" b="0" dirty="0" smtClean="0"/>
          </a:p>
          <a:p>
            <a:r>
              <a:rPr lang="ja-JP" altLang="en-US" dirty="0"/>
              <a:t>意味的</a:t>
            </a:r>
            <a:r>
              <a:rPr lang="ja-JP" altLang="en-US" dirty="0" smtClean="0"/>
              <a:t>価値：</a:t>
            </a:r>
            <a:r>
              <a:rPr lang="ja-JP" altLang="en-US" b="0" dirty="0" smtClean="0"/>
              <a:t>顧客が商品に対して主観的に意味づけをすることによって生まれる価値。</a:t>
            </a:r>
            <a:endParaRPr lang="en-US" altLang="ja-JP" dirty="0" smtClean="0"/>
          </a:p>
          <a:p>
            <a:pPr marL="0" indent="0">
              <a:buNone/>
            </a:pPr>
            <a:endParaRPr lang="en-US" altLang="ja-JP" sz="2800" dirty="0" smtClean="0"/>
          </a:p>
          <a:p>
            <a:pPr marL="0" indent="0">
              <a:buNone/>
            </a:pPr>
            <a:r>
              <a:rPr lang="ja-JP" altLang="en-US" sz="2800" dirty="0" smtClean="0"/>
              <a:t>コモディティ化</a:t>
            </a:r>
            <a:r>
              <a:rPr lang="ja-JP" altLang="en-US" sz="2800" dirty="0" smtClean="0"/>
              <a:t>によって機能的価値では差別化できないため、</a:t>
            </a:r>
            <a:r>
              <a:rPr lang="ja-JP" altLang="en-US" sz="2800" dirty="0">
                <a:solidFill>
                  <a:srgbClr val="FF0000"/>
                </a:solidFill>
              </a:rPr>
              <a:t>意</a:t>
            </a:r>
            <a:r>
              <a:rPr lang="ja-JP" altLang="en-US" sz="2800" dirty="0" smtClean="0">
                <a:solidFill>
                  <a:srgbClr val="FF0000"/>
                </a:solidFill>
              </a:rPr>
              <a:t>味的価値</a:t>
            </a:r>
            <a:r>
              <a:rPr lang="ja-JP" altLang="en-US" sz="2800" dirty="0" smtClean="0"/>
              <a:t>を重視する必要がある。</a:t>
            </a:r>
            <a:endParaRPr lang="en-US" altLang="ja-JP" sz="2800" dirty="0" smtClean="0"/>
          </a:p>
          <a:p>
            <a:endParaRPr kumimoji="1" lang="en-US" altLang="ja-JP" sz="2800" dirty="0" smtClean="0"/>
          </a:p>
        </p:txBody>
      </p:sp>
    </p:spTree>
    <p:extLst>
      <p:ext uri="{BB962C8B-B14F-4D97-AF65-F5344CB8AC3E}">
        <p14:creationId xmlns:p14="http://schemas.microsoft.com/office/powerpoint/2010/main" val="3247900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kumimoji="1" lang="en-US" altLang="ja-JP" smtClean="0"/>
              <a:t>9/12/2014</a:t>
            </a:r>
            <a:endParaRPr kumimoji="1" lang="ja-JP" altLang="en-US"/>
          </a:p>
        </p:txBody>
      </p:sp>
      <p:sp>
        <p:nvSpPr>
          <p:cNvPr id="5" name="スライド番号プレースホルダー 4"/>
          <p:cNvSpPr>
            <a:spLocks noGrp="1"/>
          </p:cNvSpPr>
          <p:nvPr>
            <p:ph type="sldNum" sz="quarter" idx="12"/>
          </p:nvPr>
        </p:nvSpPr>
        <p:spPr/>
        <p:txBody>
          <a:bodyPr/>
          <a:lstStyle/>
          <a:p>
            <a:fld id="{6254D28C-2860-4304-94DA-A04C4D24A870}" type="slidenum">
              <a:rPr kumimoji="1" lang="ja-JP" altLang="en-US" smtClean="0"/>
              <a:t>7</a:t>
            </a:fld>
            <a:endParaRPr kumimoji="1" lang="ja-JP" altLang="en-US"/>
          </a:p>
        </p:txBody>
      </p:sp>
      <p:sp>
        <p:nvSpPr>
          <p:cNvPr id="3" name="コンテンツ プレースホルダー 2"/>
          <p:cNvSpPr>
            <a:spLocks noGrp="1"/>
          </p:cNvSpPr>
          <p:nvPr>
            <p:ph sz="quarter" idx="1"/>
          </p:nvPr>
        </p:nvSpPr>
        <p:spPr>
          <a:xfrm>
            <a:off x="135123" y="689737"/>
            <a:ext cx="8568952" cy="5062994"/>
          </a:xfrm>
        </p:spPr>
        <p:txBody>
          <a:bodyPr>
            <a:noAutofit/>
          </a:bodyPr>
          <a:lstStyle/>
          <a:p>
            <a:endParaRPr lang="en-US" altLang="ja-JP" dirty="0" smtClean="0"/>
          </a:p>
          <a:p>
            <a:r>
              <a:rPr lang="ja-JP" altLang="en-US" dirty="0" smtClean="0"/>
              <a:t>機能的</a:t>
            </a:r>
            <a:r>
              <a:rPr kumimoji="1" lang="ja-JP" altLang="en-US" dirty="0" smtClean="0"/>
              <a:t>価値が同じでも意味的価値によって商品の価値を高めることができる。</a:t>
            </a:r>
            <a:endParaRPr kumimoji="1" lang="en-US" altLang="ja-JP" dirty="0" smtClean="0"/>
          </a:p>
          <a:p>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a:p>
          <a:p>
            <a:endParaRPr lang="en-US" altLang="ja-JP" dirty="0" smtClean="0"/>
          </a:p>
          <a:p>
            <a:pPr marL="0" indent="0">
              <a:buNone/>
            </a:pPr>
            <a:endParaRPr lang="en-US" altLang="ja-JP" dirty="0" smtClean="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74676" y="2621610"/>
            <a:ext cx="6768752" cy="3301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3925905" y="6055556"/>
            <a:ext cx="5218095" cy="230832"/>
          </a:xfrm>
          <a:prstGeom prst="rect">
            <a:avLst/>
          </a:prstGeom>
          <a:noFill/>
        </p:spPr>
        <p:txBody>
          <a:bodyPr wrap="none" rtlCol="0">
            <a:spAutoFit/>
          </a:bodyPr>
          <a:lstStyle/>
          <a:p>
            <a:r>
              <a:rPr kumimoji="1" lang="ja-JP" altLang="en-US" sz="900" dirty="0" smtClean="0"/>
              <a:t>延岡健太郎</a:t>
            </a:r>
            <a:r>
              <a:rPr kumimoji="1" lang="en-US" altLang="ja-JP" sz="900" dirty="0" smtClean="0"/>
              <a:t>[2006]『</a:t>
            </a:r>
            <a:r>
              <a:rPr kumimoji="1" lang="ja-JP" altLang="en-US" sz="900" dirty="0" smtClean="0"/>
              <a:t>意味的価値の創造：コモディティ化を回避するものづくり</a:t>
            </a:r>
            <a:r>
              <a:rPr kumimoji="1" lang="en-US" altLang="ja-JP" sz="900" dirty="0" smtClean="0"/>
              <a:t>』</a:t>
            </a:r>
            <a:r>
              <a:rPr kumimoji="1" lang="ja-JP" altLang="en-US" sz="900" dirty="0" smtClean="0"/>
              <a:t>国民</a:t>
            </a:r>
            <a:r>
              <a:rPr kumimoji="1" lang="ja-JP" altLang="en-US" sz="900" dirty="0" smtClean="0"/>
              <a:t>経済雑誌</a:t>
            </a:r>
            <a:r>
              <a:rPr kumimoji="1" lang="en-US" altLang="ja-JP" sz="900" dirty="0" smtClean="0"/>
              <a:t>12</a:t>
            </a:r>
            <a:r>
              <a:rPr kumimoji="1" lang="ja-JP" altLang="en-US" sz="900" dirty="0" smtClean="0"/>
              <a:t>月号</a:t>
            </a:r>
            <a:r>
              <a:rPr kumimoji="1" lang="en-US" altLang="ja-JP" sz="900" dirty="0" smtClean="0"/>
              <a:t>1-14</a:t>
            </a:r>
            <a:r>
              <a:rPr kumimoji="1" lang="ja-JP" altLang="en-US" sz="900" dirty="0" smtClean="0"/>
              <a:t>頁</a:t>
            </a:r>
            <a:endParaRPr kumimoji="1" lang="ja-JP" altLang="en-US" sz="900" dirty="0"/>
          </a:p>
        </p:txBody>
      </p:sp>
    </p:spTree>
    <p:extLst>
      <p:ext uri="{BB962C8B-B14F-4D97-AF65-F5344CB8AC3E}">
        <p14:creationId xmlns:p14="http://schemas.microsoft.com/office/powerpoint/2010/main" val="2108981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つの角を切り取った四角形 3"/>
          <p:cNvSpPr/>
          <p:nvPr/>
        </p:nvSpPr>
        <p:spPr>
          <a:xfrm>
            <a:off x="802105" y="1554204"/>
            <a:ext cx="7679908" cy="3358230"/>
          </a:xfrm>
          <a:prstGeom prst="snip1Rect">
            <a:avLst/>
          </a:prstGeom>
          <a:solidFill>
            <a:schemeClr val="accent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800" dirty="0" smtClean="0">
                <a:solidFill>
                  <a:schemeClr val="tx1"/>
                </a:solidFill>
              </a:rPr>
              <a:t>価値</a:t>
            </a:r>
            <a:r>
              <a:rPr kumimoji="1" lang="ja-JP" altLang="en-US" sz="2800" dirty="0">
                <a:solidFill>
                  <a:schemeClr val="tx1"/>
                </a:solidFill>
              </a:rPr>
              <a:t>を用いてコモディティ化</a:t>
            </a:r>
            <a:r>
              <a:rPr kumimoji="1" lang="ja-JP" altLang="en-US" sz="2800" dirty="0" smtClean="0">
                <a:solidFill>
                  <a:schemeClr val="tx1"/>
                </a:solidFill>
              </a:rPr>
              <a:t>に</a:t>
            </a:r>
            <a:endParaRPr kumimoji="1" lang="en-US" altLang="ja-JP" sz="2800" dirty="0" smtClean="0">
              <a:solidFill>
                <a:schemeClr val="tx1"/>
              </a:solidFill>
            </a:endParaRPr>
          </a:p>
          <a:p>
            <a:pPr algn="ctr"/>
            <a:r>
              <a:rPr kumimoji="1" lang="ja-JP" altLang="en-US" sz="2800" dirty="0" smtClean="0">
                <a:solidFill>
                  <a:schemeClr val="tx1"/>
                </a:solidFill>
              </a:rPr>
              <a:t>対抗</a:t>
            </a:r>
            <a:r>
              <a:rPr kumimoji="1" lang="ja-JP" altLang="en-US" sz="2800" dirty="0">
                <a:solidFill>
                  <a:schemeClr val="tx1"/>
                </a:solidFill>
              </a:rPr>
              <a:t>するにはどのようにすればよいか？</a:t>
            </a:r>
            <a:endParaRPr kumimoji="1" lang="en-US" altLang="ja-JP" sz="2800" dirty="0">
              <a:solidFill>
                <a:schemeClr val="tx1"/>
              </a:solidFill>
            </a:endParaRPr>
          </a:p>
        </p:txBody>
      </p:sp>
      <p:sp>
        <p:nvSpPr>
          <p:cNvPr id="5" name="日付プレースホルダー 4"/>
          <p:cNvSpPr>
            <a:spLocks noGrp="1"/>
          </p:cNvSpPr>
          <p:nvPr>
            <p:ph type="dt" sz="half" idx="10"/>
          </p:nvPr>
        </p:nvSpPr>
        <p:spPr/>
        <p:txBody>
          <a:bodyPr/>
          <a:lstStyle/>
          <a:p>
            <a:r>
              <a:rPr lang="en-US" altLang="ja-JP" smtClean="0"/>
              <a:t>9/12/2014</a:t>
            </a:r>
            <a:endParaRPr lang="en-US"/>
          </a:p>
        </p:txBody>
      </p:sp>
      <p:sp>
        <p:nvSpPr>
          <p:cNvPr id="6" name="スライド番号プレースホルダー 5"/>
          <p:cNvSpPr>
            <a:spLocks noGrp="1"/>
          </p:cNvSpPr>
          <p:nvPr>
            <p:ph type="sldNum" sz="quarter" idx="12"/>
          </p:nvPr>
        </p:nvSpPr>
        <p:spPr>
          <a:xfrm>
            <a:off x="612648" y="6379998"/>
            <a:ext cx="1981200" cy="365760"/>
          </a:xfrm>
        </p:spPr>
        <p:txBody>
          <a:bodyPr/>
          <a:lstStyle/>
          <a:p>
            <a:fld id="{B9D2C864-9362-43C7-A136-D9C41D93A96D}" type="slidenum">
              <a:rPr lang="en-US" smtClean="0"/>
              <a:t>8</a:t>
            </a:fld>
            <a:endParaRPr lang="en-US"/>
          </a:p>
        </p:txBody>
      </p:sp>
      <p:pic>
        <p:nvPicPr>
          <p:cNvPr id="2" name="図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424843" y="5251917"/>
            <a:ext cx="1405067" cy="1030383"/>
          </a:xfrm>
          <a:prstGeom prst="rect">
            <a:avLst/>
          </a:prstGeom>
        </p:spPr>
      </p:pic>
      <p:pic>
        <p:nvPicPr>
          <p:cNvPr id="3" name="図 2"/>
          <p:cNvPicPr>
            <a:picLocks noChangeAspect="1"/>
          </p:cNvPicPr>
          <p:nvPr/>
        </p:nvPicPr>
        <p:blipFill rotWithShape="1">
          <a:blip r:embed="rId3">
            <a:extLst>
              <a:ext uri="{28A0092B-C50C-407E-A947-70E740481C1C}">
                <a14:useLocalDpi xmlns:a14="http://schemas.microsoft.com/office/drawing/2010/main" val="0"/>
              </a:ext>
            </a:extLst>
          </a:blip>
          <a:srcRect l="13245" t="18256" r="19875" b="24423"/>
          <a:stretch/>
        </p:blipFill>
        <p:spPr>
          <a:xfrm>
            <a:off x="6369267" y="5093480"/>
            <a:ext cx="1954925" cy="1188821"/>
          </a:xfrm>
          <a:prstGeom prst="rect">
            <a:avLst/>
          </a:prstGeom>
        </p:spPr>
      </p:pic>
    </p:spTree>
    <p:extLst>
      <p:ext uri="{BB962C8B-B14F-4D97-AF65-F5344CB8AC3E}">
        <p14:creationId xmlns:p14="http://schemas.microsoft.com/office/powerpoint/2010/main" val="31915077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8" name="日付プレースホルダー 7"/>
          <p:cNvSpPr>
            <a:spLocks noGrp="1"/>
          </p:cNvSpPr>
          <p:nvPr>
            <p:ph type="dt" sz="half" idx="10"/>
          </p:nvPr>
        </p:nvSpPr>
        <p:spPr/>
        <p:txBody>
          <a:bodyPr/>
          <a:lstStyle/>
          <a:p>
            <a:r>
              <a:rPr lang="en-US" altLang="ja-JP" smtClean="0"/>
              <a:t>9/12/2014</a:t>
            </a:r>
            <a:endParaRPr lang="en-US"/>
          </a:p>
        </p:txBody>
      </p:sp>
      <p:sp>
        <p:nvSpPr>
          <p:cNvPr id="11" name="スライド番号プレースホルダー 10"/>
          <p:cNvSpPr>
            <a:spLocks noGrp="1"/>
          </p:cNvSpPr>
          <p:nvPr>
            <p:ph type="sldNum" sz="quarter" idx="12"/>
          </p:nvPr>
        </p:nvSpPr>
        <p:spPr/>
        <p:txBody>
          <a:bodyPr/>
          <a:lstStyle/>
          <a:p>
            <a:fld id="{B9D2C864-9362-43C7-A136-D9C41D93A96D}" type="slidenum">
              <a:rPr lang="en-US" smtClean="0"/>
              <a:t>9</a:t>
            </a:fld>
            <a:endParaRPr lang="en-US"/>
          </a:p>
        </p:txBody>
      </p:sp>
      <p:sp>
        <p:nvSpPr>
          <p:cNvPr id="3" name="コンテンツ プレースホルダー 2"/>
          <p:cNvSpPr>
            <a:spLocks noGrp="1"/>
          </p:cNvSpPr>
          <p:nvPr>
            <p:ph sz="quarter" idx="1"/>
          </p:nvPr>
        </p:nvSpPr>
        <p:spPr>
          <a:xfrm>
            <a:off x="645418" y="1498287"/>
            <a:ext cx="8390961" cy="5156241"/>
          </a:xfrm>
        </p:spPr>
        <p:txBody>
          <a:bodyPr/>
          <a:lstStyle/>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r>
              <a:rPr lang="ja-JP" altLang="en-US" dirty="0" smtClean="0"/>
              <a:t>　</a:t>
            </a:r>
            <a:r>
              <a:rPr lang="ja-JP" altLang="ja-JP" dirty="0" smtClean="0"/>
              <a:t>　</a:t>
            </a:r>
            <a:r>
              <a:rPr lang="ja-JP" altLang="en-US" dirty="0" smtClean="0"/>
              <a:t>　　　　　　</a:t>
            </a:r>
            <a:r>
              <a:rPr kumimoji="1" lang="ja-JP" altLang="en-US" sz="5400" b="1" dirty="0" smtClean="0"/>
              <a:t>＝　</a:t>
            </a:r>
            <a:r>
              <a:rPr kumimoji="1" lang="ja-JP" altLang="en-US" dirty="0" smtClean="0"/>
              <a:t>　　　　　　</a:t>
            </a:r>
            <a:r>
              <a:rPr kumimoji="1" lang="ja-JP" altLang="en-US" dirty="0" smtClean="0"/>
              <a:t>     </a:t>
            </a:r>
            <a:r>
              <a:rPr kumimoji="1" lang="ja-JP" altLang="en-US" sz="5400" b="1" dirty="0" smtClean="0"/>
              <a:t>＋</a:t>
            </a:r>
            <a:endParaRPr kumimoji="1" lang="ja-JP" altLang="en-US" sz="5400" b="1" dirty="0"/>
          </a:p>
        </p:txBody>
      </p:sp>
      <p:sp>
        <p:nvSpPr>
          <p:cNvPr id="4" name="正方形/長方形 3"/>
          <p:cNvSpPr/>
          <p:nvPr/>
        </p:nvSpPr>
        <p:spPr>
          <a:xfrm>
            <a:off x="236575" y="2177946"/>
            <a:ext cx="2104189" cy="212557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4800" dirty="0">
                <a:solidFill>
                  <a:schemeClr val="tx1"/>
                </a:solidFill>
              </a:rPr>
              <a:t>商品</a:t>
            </a:r>
            <a:endParaRPr kumimoji="1" lang="en-US" altLang="ja-JP" sz="4800" dirty="0" smtClean="0">
              <a:solidFill>
                <a:schemeClr val="tx1"/>
              </a:solidFill>
            </a:endParaRPr>
          </a:p>
          <a:p>
            <a:pPr algn="ctr"/>
            <a:r>
              <a:rPr kumimoji="1" lang="ja-JP" altLang="en-US" sz="4800" dirty="0" smtClean="0">
                <a:solidFill>
                  <a:schemeClr val="tx1"/>
                </a:solidFill>
              </a:rPr>
              <a:t>価値</a:t>
            </a:r>
            <a:endParaRPr kumimoji="1" lang="en-US" altLang="ja-JP" sz="4800" dirty="0" smtClean="0">
              <a:solidFill>
                <a:schemeClr val="tx1"/>
              </a:solidFill>
            </a:endParaRPr>
          </a:p>
        </p:txBody>
      </p:sp>
      <p:sp>
        <p:nvSpPr>
          <p:cNvPr id="5" name="円/楕円 4"/>
          <p:cNvSpPr/>
          <p:nvPr/>
        </p:nvSpPr>
        <p:spPr>
          <a:xfrm>
            <a:off x="6250579" y="2155911"/>
            <a:ext cx="2138946" cy="2165684"/>
          </a:xfrm>
          <a:prstGeom prst="ellipse">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200" dirty="0" smtClean="0">
                <a:ln>
                  <a:solidFill>
                    <a:srgbClr val="000000"/>
                  </a:solidFill>
                </a:ln>
                <a:solidFill>
                  <a:srgbClr val="000000"/>
                </a:solidFill>
              </a:rPr>
              <a:t>意味的</a:t>
            </a:r>
            <a:endParaRPr kumimoji="1" lang="en-US" altLang="ja-JP" sz="3200" dirty="0" smtClean="0">
              <a:ln>
                <a:solidFill>
                  <a:srgbClr val="000000"/>
                </a:solidFill>
              </a:ln>
              <a:solidFill>
                <a:srgbClr val="000000"/>
              </a:solidFill>
            </a:endParaRPr>
          </a:p>
          <a:p>
            <a:pPr algn="ctr"/>
            <a:r>
              <a:rPr kumimoji="1" lang="ja-JP" altLang="en-US" sz="3200" dirty="0" smtClean="0">
                <a:ln>
                  <a:solidFill>
                    <a:srgbClr val="000000"/>
                  </a:solidFill>
                </a:ln>
                <a:solidFill>
                  <a:srgbClr val="000000"/>
                </a:solidFill>
              </a:rPr>
              <a:t>価値</a:t>
            </a:r>
            <a:endParaRPr kumimoji="1" lang="ja-JP" altLang="en-US" sz="3200" dirty="0">
              <a:ln>
                <a:solidFill>
                  <a:srgbClr val="000000"/>
                </a:solidFill>
              </a:ln>
              <a:solidFill>
                <a:srgbClr val="000000"/>
              </a:solidFill>
            </a:endParaRPr>
          </a:p>
        </p:txBody>
      </p:sp>
      <p:sp>
        <p:nvSpPr>
          <p:cNvPr id="6" name="円/楕円 5"/>
          <p:cNvSpPr/>
          <p:nvPr/>
        </p:nvSpPr>
        <p:spPr>
          <a:xfrm>
            <a:off x="3278812" y="2177946"/>
            <a:ext cx="2138947" cy="2138947"/>
          </a:xfrm>
          <a:prstGeom prst="ellipse">
            <a:avLst/>
          </a:prstGeom>
          <a:solidFill>
            <a:schemeClr val="accent2">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200" dirty="0" smtClean="0">
                <a:ln>
                  <a:solidFill>
                    <a:srgbClr val="000000"/>
                  </a:solidFill>
                </a:ln>
                <a:solidFill>
                  <a:srgbClr val="000000"/>
                </a:solidFill>
              </a:rPr>
              <a:t>機能的</a:t>
            </a:r>
            <a:endParaRPr kumimoji="1" lang="en-US" altLang="ja-JP" sz="3200" dirty="0" smtClean="0">
              <a:ln>
                <a:solidFill>
                  <a:srgbClr val="000000"/>
                </a:solidFill>
              </a:ln>
              <a:solidFill>
                <a:srgbClr val="000000"/>
              </a:solidFill>
            </a:endParaRPr>
          </a:p>
          <a:p>
            <a:pPr algn="ctr"/>
            <a:r>
              <a:rPr kumimoji="1" lang="ja-JP" altLang="en-US" sz="3200" dirty="0" smtClean="0">
                <a:ln>
                  <a:solidFill>
                    <a:srgbClr val="000000"/>
                  </a:solidFill>
                </a:ln>
                <a:solidFill>
                  <a:srgbClr val="000000"/>
                </a:solidFill>
              </a:rPr>
              <a:t>価値</a:t>
            </a:r>
            <a:endParaRPr kumimoji="1" lang="ja-JP" altLang="en-US" sz="3200" dirty="0">
              <a:ln>
                <a:solidFill>
                  <a:srgbClr val="000000"/>
                </a:solidFill>
              </a:ln>
              <a:solidFill>
                <a:srgbClr val="000000"/>
              </a:solidFill>
            </a:endParaRPr>
          </a:p>
        </p:txBody>
      </p:sp>
      <p:sp>
        <p:nvSpPr>
          <p:cNvPr id="7" name="テキスト ボックス 6"/>
          <p:cNvSpPr txBox="1"/>
          <p:nvPr/>
        </p:nvSpPr>
        <p:spPr>
          <a:xfrm>
            <a:off x="3510452" y="4409741"/>
            <a:ext cx="1791369" cy="1200329"/>
          </a:xfrm>
          <a:prstGeom prst="rect">
            <a:avLst/>
          </a:prstGeom>
          <a:noFill/>
        </p:spPr>
        <p:txBody>
          <a:bodyPr wrap="square" rtlCol="0">
            <a:spAutoFit/>
          </a:bodyPr>
          <a:lstStyle/>
          <a:p>
            <a:pPr algn="ctr"/>
            <a:r>
              <a:rPr kumimoji="1" lang="ja-JP" altLang="en-US" sz="3600" b="1" dirty="0" smtClean="0">
                <a:solidFill>
                  <a:schemeClr val="accent2">
                    <a:lumMod val="75000"/>
                    <a:lumOff val="25000"/>
                  </a:schemeClr>
                </a:solidFill>
              </a:rPr>
              <a:t>差別化</a:t>
            </a:r>
            <a:r>
              <a:rPr kumimoji="1" lang="en-US" altLang="ja-JP" sz="3600" b="1" dirty="0" smtClean="0">
                <a:solidFill>
                  <a:schemeClr val="accent2">
                    <a:lumMod val="75000"/>
                    <a:lumOff val="25000"/>
                  </a:schemeClr>
                </a:solidFill>
              </a:rPr>
              <a:t>×</a:t>
            </a:r>
            <a:endParaRPr kumimoji="1" lang="ja-JP" altLang="en-US" sz="3600" b="1" dirty="0">
              <a:solidFill>
                <a:schemeClr val="accent2">
                  <a:lumMod val="75000"/>
                  <a:lumOff val="25000"/>
                </a:schemeClr>
              </a:solidFill>
            </a:endParaRPr>
          </a:p>
        </p:txBody>
      </p:sp>
      <p:sp>
        <p:nvSpPr>
          <p:cNvPr id="9" name="テキスト ボックス 8"/>
          <p:cNvSpPr txBox="1"/>
          <p:nvPr/>
        </p:nvSpPr>
        <p:spPr>
          <a:xfrm>
            <a:off x="6547854" y="4496148"/>
            <a:ext cx="2031325" cy="646331"/>
          </a:xfrm>
          <a:prstGeom prst="rect">
            <a:avLst/>
          </a:prstGeom>
          <a:noFill/>
        </p:spPr>
        <p:txBody>
          <a:bodyPr wrap="none" rtlCol="0">
            <a:spAutoFit/>
          </a:bodyPr>
          <a:lstStyle/>
          <a:p>
            <a:r>
              <a:rPr kumimoji="1" lang="ja-JP" altLang="en-US" sz="3600" b="1" dirty="0" smtClean="0">
                <a:solidFill>
                  <a:schemeClr val="accent2">
                    <a:lumMod val="75000"/>
                    <a:lumOff val="25000"/>
                  </a:schemeClr>
                </a:solidFill>
              </a:rPr>
              <a:t>上げる</a:t>
            </a:r>
            <a:r>
              <a:rPr kumimoji="1" lang="en-US" altLang="ja-JP" sz="3600" b="1" dirty="0" smtClean="0">
                <a:solidFill>
                  <a:schemeClr val="accent2">
                    <a:lumMod val="75000"/>
                    <a:lumOff val="25000"/>
                  </a:schemeClr>
                </a:solidFill>
              </a:rPr>
              <a:t>↑</a:t>
            </a:r>
            <a:endParaRPr kumimoji="1" lang="ja-JP" altLang="en-US" sz="3600" b="1" dirty="0">
              <a:solidFill>
                <a:schemeClr val="accent2">
                  <a:lumMod val="75000"/>
                  <a:lumOff val="25000"/>
                </a:schemeClr>
              </a:solidFill>
            </a:endParaRPr>
          </a:p>
        </p:txBody>
      </p:sp>
      <p:sp>
        <p:nvSpPr>
          <p:cNvPr id="10" name="右矢印 9"/>
          <p:cNvSpPr/>
          <p:nvPr/>
        </p:nvSpPr>
        <p:spPr>
          <a:xfrm>
            <a:off x="5475211" y="4411578"/>
            <a:ext cx="775368" cy="81547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1906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660</TotalTime>
  <Words>1124</Words>
  <Application>Microsoft Office PowerPoint</Application>
  <PresentationFormat>画面に合わせる (4:3)</PresentationFormat>
  <Paragraphs>347</Paragraphs>
  <Slides>36</Slides>
  <Notes>1</Notes>
  <HiddenSlides>0</HiddenSlides>
  <MMClips>0</MMClips>
  <ScaleCrop>false</ScaleCrop>
  <HeadingPairs>
    <vt:vector size="4" baseType="variant">
      <vt:variant>
        <vt:lpstr>テーマ</vt:lpstr>
      </vt:variant>
      <vt:variant>
        <vt:i4>1</vt:i4>
      </vt:variant>
      <vt:variant>
        <vt:lpstr>スライド タイトル</vt:lpstr>
      </vt:variant>
      <vt:variant>
        <vt:i4>36</vt:i4>
      </vt:variant>
    </vt:vector>
  </HeadingPairs>
  <TitlesOfParts>
    <vt:vector size="37" baseType="lpstr">
      <vt:lpstr>アース</vt:lpstr>
      <vt:lpstr>製品開発による価値共創が消費者に与える影響（仮）</vt:lpstr>
      <vt:lpstr>目次</vt:lpstr>
      <vt:lpstr>はじめに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企業が製品開発に消費者を参加させる意図</vt:lpstr>
      <vt:lpstr>　　　</vt:lpstr>
      <vt:lpstr>PowerPoint プレゼンテーション</vt:lpstr>
      <vt:lpstr>PowerPoint プレゼンテーション</vt:lpstr>
      <vt:lpstr>PowerPoint プレゼンテーション</vt:lpstr>
      <vt:lpstr> 問題意識</vt:lpstr>
      <vt:lpstr>～現在、製品開発において顧客の意見を 　　　　　　　　　積極的に取り入れる企業～ </vt:lpstr>
      <vt:lpstr>①事例プレミアムライフ向上委員会</vt:lpstr>
      <vt:lpstr>①事例　プレミアムライフ向上委員会</vt:lpstr>
      <vt:lpstr>②事例　くらしの良品計画</vt:lpstr>
      <vt:lpstr>②事例　くらしの良品計画</vt:lpstr>
      <vt:lpstr>③事例　Twitter おむすび</vt:lpstr>
      <vt:lpstr>③事例　Twitterおむすび</vt:lpstr>
      <vt:lpstr>研究目的</vt:lpstr>
      <vt:lpstr>仮説導出</vt:lpstr>
      <vt:lpstr>仮説導出</vt:lpstr>
      <vt:lpstr>参考文献</vt:lpstr>
      <vt:lpstr>参考URL</vt:lpstr>
      <vt:lpstr>今後の課題</vt:lpstr>
      <vt:lpstr>PowerPoint プレゼンテーション</vt:lpstr>
    </vt:vector>
  </TitlesOfParts>
  <Company>東洋大学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前川 彩</dc:creator>
  <cp:lastModifiedBy>TOYO UNIV</cp:lastModifiedBy>
  <cp:revision>52</cp:revision>
  <cp:lastPrinted>2014-08-27T07:15:52Z</cp:lastPrinted>
  <dcterms:created xsi:type="dcterms:W3CDTF">2014-08-09T04:34:31Z</dcterms:created>
  <dcterms:modified xsi:type="dcterms:W3CDTF">2014-09-06T07:00:03Z</dcterms:modified>
</cp:coreProperties>
</file>